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84" r:id="rId15"/>
    <p:sldId id="286" r:id="rId16"/>
    <p:sldId id="287" r:id="rId17"/>
    <p:sldId id="288" r:id="rId18"/>
    <p:sldId id="300" r:id="rId19"/>
    <p:sldId id="289" r:id="rId20"/>
    <p:sldId id="301" r:id="rId21"/>
    <p:sldId id="291" r:id="rId22"/>
    <p:sldId id="292" r:id="rId23"/>
    <p:sldId id="285" r:id="rId24"/>
    <p:sldId id="293" r:id="rId25"/>
    <p:sldId id="282" r:id="rId26"/>
    <p:sldId id="294" r:id="rId27"/>
    <p:sldId id="299" r:id="rId28"/>
    <p:sldId id="302" r:id="rId29"/>
    <p:sldId id="303" r:id="rId30"/>
    <p:sldId id="304" r:id="rId31"/>
    <p:sldId id="295" r:id="rId32"/>
    <p:sldId id="298" r:id="rId33"/>
    <p:sldId id="296" r:id="rId34"/>
    <p:sldId id="281" r:id="rId35"/>
    <p:sldId id="305" r:id="rId36"/>
    <p:sldId id="306" r:id="rId37"/>
    <p:sldId id="307" r:id="rId38"/>
    <p:sldId id="308" r:id="rId39"/>
    <p:sldId id="309" r:id="rId40"/>
    <p:sldId id="310" r:id="rId41"/>
    <p:sldId id="280" r:id="rId42"/>
    <p:sldId id="311" r:id="rId43"/>
    <p:sldId id="314" r:id="rId44"/>
    <p:sldId id="312" r:id="rId45"/>
    <p:sldId id="315" r:id="rId46"/>
    <p:sldId id="316" r:id="rId47"/>
    <p:sldId id="317" r:id="rId48"/>
    <p:sldId id="318" r:id="rId49"/>
    <p:sldId id="313" r:id="rId50"/>
    <p:sldId id="277" r:id="rId51"/>
    <p:sldId id="278" r:id="rId52"/>
    <p:sldId id="279" r:id="rId53"/>
    <p:sldId id="276" r:id="rId54"/>
    <p:sldId id="269" r:id="rId55"/>
    <p:sldId id="270" r:id="rId56"/>
    <p:sldId id="271" r:id="rId57"/>
    <p:sldId id="272" r:id="rId58"/>
    <p:sldId id="273" r:id="rId59"/>
    <p:sldId id="274" r:id="rId60"/>
    <p:sldId id="27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CDBDA-C1B5-42C9-9598-B5F3C12FF64F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IN"/>
        </a:p>
      </dgm:t>
    </dgm:pt>
    <dgm:pt modelId="{4858B26B-F95C-4397-BFDC-83F9CEA15629}">
      <dgm:prSet custT="1"/>
      <dgm:spPr/>
      <dgm:t>
        <a:bodyPr/>
        <a:lstStyle/>
        <a:p>
          <a:pPr rtl="0"/>
          <a:r>
            <a:rPr lang="en-US" sz="2200" b="1" smtClean="0"/>
            <a:t>Endocrine Disorders and Hormonal Changes</a:t>
          </a:r>
          <a:endParaRPr lang="en-IN" sz="2200" b="1"/>
        </a:p>
      </dgm:t>
    </dgm:pt>
    <dgm:pt modelId="{E6F6416E-A0D7-4195-82DE-F53E24CA5E19}" type="parTrans" cxnId="{6683F572-F5F9-47E3-BFB8-136C140A4D65}">
      <dgm:prSet/>
      <dgm:spPr/>
      <dgm:t>
        <a:bodyPr/>
        <a:lstStyle/>
        <a:p>
          <a:endParaRPr lang="en-IN" b="1"/>
        </a:p>
      </dgm:t>
    </dgm:pt>
    <dgm:pt modelId="{452C0ABD-47E1-4FBF-8FF2-32CF52D8872F}" type="sibTrans" cxnId="{6683F572-F5F9-47E3-BFB8-136C140A4D65}">
      <dgm:prSet/>
      <dgm:spPr/>
      <dgm:t>
        <a:bodyPr/>
        <a:lstStyle/>
        <a:p>
          <a:endParaRPr lang="en-IN" b="1"/>
        </a:p>
      </dgm:t>
    </dgm:pt>
    <dgm:pt modelId="{A464C530-D95B-4785-A09A-B2EFA3AA809E}">
      <dgm:prSet custT="1"/>
      <dgm:spPr/>
      <dgm:t>
        <a:bodyPr/>
        <a:lstStyle/>
        <a:p>
          <a:pPr rtl="0"/>
          <a:r>
            <a:rPr lang="en-US" sz="2200" b="1" smtClean="0"/>
            <a:t>Hematologic Disorders and Immune Deficiencies</a:t>
          </a:r>
          <a:endParaRPr lang="en-IN" sz="2200" b="1"/>
        </a:p>
      </dgm:t>
    </dgm:pt>
    <dgm:pt modelId="{898C85DE-A543-4BB8-9A8C-F27A9E4B005C}" type="parTrans" cxnId="{9C7ECB14-197A-462B-942A-F61A0A1A5A04}">
      <dgm:prSet/>
      <dgm:spPr/>
      <dgm:t>
        <a:bodyPr/>
        <a:lstStyle/>
        <a:p>
          <a:endParaRPr lang="en-IN" b="1"/>
        </a:p>
      </dgm:t>
    </dgm:pt>
    <dgm:pt modelId="{3A57B42D-CFF8-4AE8-9147-3B7D4749F283}" type="sibTrans" cxnId="{9C7ECB14-197A-462B-942A-F61A0A1A5A04}">
      <dgm:prSet/>
      <dgm:spPr/>
      <dgm:t>
        <a:bodyPr/>
        <a:lstStyle/>
        <a:p>
          <a:endParaRPr lang="en-IN" b="1"/>
        </a:p>
      </dgm:t>
    </dgm:pt>
    <dgm:pt modelId="{777E6104-B1C9-4F58-95A8-19473D40F26F}">
      <dgm:prSet custT="1"/>
      <dgm:spPr/>
      <dgm:t>
        <a:bodyPr/>
        <a:lstStyle/>
        <a:p>
          <a:pPr rtl="0"/>
          <a:r>
            <a:rPr lang="en-IN" sz="2200" b="1" smtClean="0"/>
            <a:t>Genetic Disorders</a:t>
          </a:r>
          <a:endParaRPr lang="en-IN" sz="2200" b="1"/>
        </a:p>
      </dgm:t>
    </dgm:pt>
    <dgm:pt modelId="{5C655371-A127-4443-82C9-39E49082A347}" type="parTrans" cxnId="{2442DAD2-BD86-4EBD-8BD0-EF046F1ADC8B}">
      <dgm:prSet/>
      <dgm:spPr/>
      <dgm:t>
        <a:bodyPr/>
        <a:lstStyle/>
        <a:p>
          <a:endParaRPr lang="en-IN" b="1"/>
        </a:p>
      </dgm:t>
    </dgm:pt>
    <dgm:pt modelId="{8783E6AC-5129-48F2-8C90-9E42620348E0}" type="sibTrans" cxnId="{2442DAD2-BD86-4EBD-8BD0-EF046F1ADC8B}">
      <dgm:prSet/>
      <dgm:spPr/>
      <dgm:t>
        <a:bodyPr/>
        <a:lstStyle/>
        <a:p>
          <a:endParaRPr lang="en-IN" b="1"/>
        </a:p>
      </dgm:t>
    </dgm:pt>
    <dgm:pt modelId="{705BF626-695E-42C3-9CBC-694FB3B2E85D}">
      <dgm:prSet custT="1"/>
      <dgm:spPr/>
      <dgm:t>
        <a:bodyPr/>
        <a:lstStyle/>
        <a:p>
          <a:pPr rtl="0"/>
          <a:r>
            <a:rPr lang="en-IN" sz="2200" b="1" smtClean="0"/>
            <a:t>Stress and Psychosomatic Disorders</a:t>
          </a:r>
          <a:endParaRPr lang="en-IN" sz="2200" b="1"/>
        </a:p>
      </dgm:t>
    </dgm:pt>
    <dgm:pt modelId="{C876109B-64D2-4538-A576-5C4F758742E1}" type="parTrans" cxnId="{A6E0DB6E-2441-4206-A72F-FE44D3280CD0}">
      <dgm:prSet/>
      <dgm:spPr/>
      <dgm:t>
        <a:bodyPr/>
        <a:lstStyle/>
        <a:p>
          <a:endParaRPr lang="en-IN" b="1"/>
        </a:p>
      </dgm:t>
    </dgm:pt>
    <dgm:pt modelId="{A3AC5ECE-D2C6-4B79-B254-DB3CB6C23C9E}" type="sibTrans" cxnId="{A6E0DB6E-2441-4206-A72F-FE44D3280CD0}">
      <dgm:prSet/>
      <dgm:spPr/>
      <dgm:t>
        <a:bodyPr/>
        <a:lstStyle/>
        <a:p>
          <a:endParaRPr lang="en-IN" b="1"/>
        </a:p>
      </dgm:t>
    </dgm:pt>
    <dgm:pt modelId="{D466DA5A-D873-4BC3-8A19-3B89C1C4F916}">
      <dgm:prSet custT="1"/>
      <dgm:spPr/>
      <dgm:t>
        <a:bodyPr/>
        <a:lstStyle/>
        <a:p>
          <a:pPr rtl="0"/>
          <a:r>
            <a:rPr lang="en-IN" sz="2200" b="1" smtClean="0"/>
            <a:t>Nutritional Influences</a:t>
          </a:r>
          <a:endParaRPr lang="en-IN" sz="2200" b="1"/>
        </a:p>
      </dgm:t>
    </dgm:pt>
    <dgm:pt modelId="{458D6875-6453-4B99-8B58-A6A9977D091A}" type="parTrans" cxnId="{AE867CAB-C759-4CB3-B788-E83E3CA43645}">
      <dgm:prSet/>
      <dgm:spPr/>
      <dgm:t>
        <a:bodyPr/>
        <a:lstStyle/>
        <a:p>
          <a:endParaRPr lang="en-IN" b="1"/>
        </a:p>
      </dgm:t>
    </dgm:pt>
    <dgm:pt modelId="{E0A03DC1-84B6-41F4-AEB9-683C9B3B85D1}" type="sibTrans" cxnId="{AE867CAB-C759-4CB3-B788-E83E3CA43645}">
      <dgm:prSet/>
      <dgm:spPr/>
      <dgm:t>
        <a:bodyPr/>
        <a:lstStyle/>
        <a:p>
          <a:endParaRPr lang="en-IN" b="1"/>
        </a:p>
      </dgm:t>
    </dgm:pt>
    <dgm:pt modelId="{6A274757-5573-43F9-995D-D261B034F192}">
      <dgm:prSet custT="1"/>
      <dgm:spPr/>
      <dgm:t>
        <a:bodyPr/>
        <a:lstStyle/>
        <a:p>
          <a:pPr rtl="0"/>
          <a:r>
            <a:rPr lang="en-IN" sz="2200" b="1" dirty="0" smtClean="0"/>
            <a:t>Medications</a:t>
          </a:r>
          <a:endParaRPr lang="en-IN" sz="2200" b="1" dirty="0"/>
        </a:p>
      </dgm:t>
    </dgm:pt>
    <dgm:pt modelId="{9653C805-B340-476F-A13C-F61DCDF7A2A9}" type="parTrans" cxnId="{1B4C36C9-9594-4BA1-A3A9-29794D5DC902}">
      <dgm:prSet/>
      <dgm:spPr/>
      <dgm:t>
        <a:bodyPr/>
        <a:lstStyle/>
        <a:p>
          <a:endParaRPr lang="en-IN" b="1"/>
        </a:p>
      </dgm:t>
    </dgm:pt>
    <dgm:pt modelId="{96602B79-11E4-4AB5-8C83-805CF8A765B3}" type="sibTrans" cxnId="{1B4C36C9-9594-4BA1-A3A9-29794D5DC902}">
      <dgm:prSet/>
      <dgm:spPr/>
      <dgm:t>
        <a:bodyPr/>
        <a:lstStyle/>
        <a:p>
          <a:endParaRPr lang="en-IN" b="1"/>
        </a:p>
      </dgm:t>
    </dgm:pt>
    <dgm:pt modelId="{673FCF66-7EFD-4F00-BB37-4F86086E6F95}">
      <dgm:prSet custT="1"/>
      <dgm:spPr/>
      <dgm:t>
        <a:bodyPr/>
        <a:lstStyle/>
        <a:p>
          <a:pPr rtl="0"/>
          <a:r>
            <a:rPr lang="en-IN" sz="2200" b="1" dirty="0" smtClean="0"/>
            <a:t>Other Systemic Conditions</a:t>
          </a:r>
          <a:endParaRPr lang="en-IN" sz="2200" b="1" dirty="0"/>
        </a:p>
      </dgm:t>
    </dgm:pt>
    <dgm:pt modelId="{86683399-01DF-444A-A46E-55C9D0DB11EC}" type="parTrans" cxnId="{236490B8-214A-4097-AE72-E924EBF50C59}">
      <dgm:prSet/>
      <dgm:spPr/>
      <dgm:t>
        <a:bodyPr/>
        <a:lstStyle/>
        <a:p>
          <a:endParaRPr lang="en-IN" b="1"/>
        </a:p>
      </dgm:t>
    </dgm:pt>
    <dgm:pt modelId="{1C9308FA-0A82-43F6-910B-F440413F9D5A}" type="sibTrans" cxnId="{236490B8-214A-4097-AE72-E924EBF50C59}">
      <dgm:prSet/>
      <dgm:spPr/>
      <dgm:t>
        <a:bodyPr/>
        <a:lstStyle/>
        <a:p>
          <a:endParaRPr lang="en-IN" b="1"/>
        </a:p>
      </dgm:t>
    </dgm:pt>
    <dgm:pt modelId="{6CDDC46C-20E7-43F4-96E9-3380816C3770}" type="pres">
      <dgm:prSet presAssocID="{3FCCDBDA-C1B5-42C9-9598-B5F3C12FF6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6367491-EFFD-402B-8E89-2A96A74C8890}" type="pres">
      <dgm:prSet presAssocID="{4858B26B-F95C-4397-BFDC-83F9CEA15629}" presName="parentLin" presStyleCnt="0"/>
      <dgm:spPr/>
    </dgm:pt>
    <dgm:pt modelId="{02C5D1BD-EDD2-4BAF-98B6-BB849774B929}" type="pres">
      <dgm:prSet presAssocID="{4858B26B-F95C-4397-BFDC-83F9CEA15629}" presName="parentLeftMargin" presStyleLbl="node1" presStyleIdx="0" presStyleCnt="7"/>
      <dgm:spPr/>
      <dgm:t>
        <a:bodyPr/>
        <a:lstStyle/>
        <a:p>
          <a:endParaRPr lang="en-IN"/>
        </a:p>
      </dgm:t>
    </dgm:pt>
    <dgm:pt modelId="{B4C9D88D-E734-492D-B500-04E383464866}" type="pres">
      <dgm:prSet presAssocID="{4858B26B-F95C-4397-BFDC-83F9CEA1562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DDE5F2-F2B1-454B-8E4B-48B7B90DBB5D}" type="pres">
      <dgm:prSet presAssocID="{4858B26B-F95C-4397-BFDC-83F9CEA15629}" presName="negativeSpace" presStyleCnt="0"/>
      <dgm:spPr/>
    </dgm:pt>
    <dgm:pt modelId="{1CA7D11D-4891-4D65-AD09-A7B8DC59D9CB}" type="pres">
      <dgm:prSet presAssocID="{4858B26B-F95C-4397-BFDC-83F9CEA15629}" presName="childText" presStyleLbl="conFgAcc1" presStyleIdx="0" presStyleCnt="7">
        <dgm:presLayoutVars>
          <dgm:bulletEnabled val="1"/>
        </dgm:presLayoutVars>
      </dgm:prSet>
      <dgm:spPr/>
    </dgm:pt>
    <dgm:pt modelId="{A0BB563D-A44A-4470-A639-303AA58616FD}" type="pres">
      <dgm:prSet presAssocID="{452C0ABD-47E1-4FBF-8FF2-32CF52D8872F}" presName="spaceBetweenRectangles" presStyleCnt="0"/>
      <dgm:spPr/>
    </dgm:pt>
    <dgm:pt modelId="{8645B17E-2FDC-4383-804B-4240C3FCE063}" type="pres">
      <dgm:prSet presAssocID="{A464C530-D95B-4785-A09A-B2EFA3AA809E}" presName="parentLin" presStyleCnt="0"/>
      <dgm:spPr/>
    </dgm:pt>
    <dgm:pt modelId="{6BE6A748-69D9-4E0D-9028-1C20A21CE72F}" type="pres">
      <dgm:prSet presAssocID="{A464C530-D95B-4785-A09A-B2EFA3AA809E}" presName="parentLeftMargin" presStyleLbl="node1" presStyleIdx="0" presStyleCnt="7"/>
      <dgm:spPr/>
      <dgm:t>
        <a:bodyPr/>
        <a:lstStyle/>
        <a:p>
          <a:endParaRPr lang="en-IN"/>
        </a:p>
      </dgm:t>
    </dgm:pt>
    <dgm:pt modelId="{213AD106-DB4A-425E-A8D6-07D9A715F0EF}" type="pres">
      <dgm:prSet presAssocID="{A464C530-D95B-4785-A09A-B2EFA3AA809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FCDAFC-EE06-4BD9-8BE3-CC629B2FDDE1}" type="pres">
      <dgm:prSet presAssocID="{A464C530-D95B-4785-A09A-B2EFA3AA809E}" presName="negativeSpace" presStyleCnt="0"/>
      <dgm:spPr/>
    </dgm:pt>
    <dgm:pt modelId="{B4917F6F-4BCA-4A4D-896D-4A89FAD6EDC9}" type="pres">
      <dgm:prSet presAssocID="{A464C530-D95B-4785-A09A-B2EFA3AA809E}" presName="childText" presStyleLbl="conFgAcc1" presStyleIdx="1" presStyleCnt="7">
        <dgm:presLayoutVars>
          <dgm:bulletEnabled val="1"/>
        </dgm:presLayoutVars>
      </dgm:prSet>
      <dgm:spPr/>
    </dgm:pt>
    <dgm:pt modelId="{ECBA5684-1215-4076-8B6E-430208388E29}" type="pres">
      <dgm:prSet presAssocID="{3A57B42D-CFF8-4AE8-9147-3B7D4749F283}" presName="spaceBetweenRectangles" presStyleCnt="0"/>
      <dgm:spPr/>
    </dgm:pt>
    <dgm:pt modelId="{5A2B870C-00A8-4C6E-9892-1E2557E87C38}" type="pres">
      <dgm:prSet presAssocID="{777E6104-B1C9-4F58-95A8-19473D40F26F}" presName="parentLin" presStyleCnt="0"/>
      <dgm:spPr/>
    </dgm:pt>
    <dgm:pt modelId="{4633BEAA-2568-4292-AAC4-761F13B57C5F}" type="pres">
      <dgm:prSet presAssocID="{777E6104-B1C9-4F58-95A8-19473D40F26F}" presName="parentLeftMargin" presStyleLbl="node1" presStyleIdx="1" presStyleCnt="7"/>
      <dgm:spPr/>
      <dgm:t>
        <a:bodyPr/>
        <a:lstStyle/>
        <a:p>
          <a:endParaRPr lang="en-IN"/>
        </a:p>
      </dgm:t>
    </dgm:pt>
    <dgm:pt modelId="{9F44A44F-BDA3-49A1-A67C-9F0101CD73FD}" type="pres">
      <dgm:prSet presAssocID="{777E6104-B1C9-4F58-95A8-19473D40F26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B4E1CA-2693-40E3-B252-57DB1AD4B26A}" type="pres">
      <dgm:prSet presAssocID="{777E6104-B1C9-4F58-95A8-19473D40F26F}" presName="negativeSpace" presStyleCnt="0"/>
      <dgm:spPr/>
    </dgm:pt>
    <dgm:pt modelId="{8B3AAC30-DF4C-4EFE-A0E5-42EA141E313F}" type="pres">
      <dgm:prSet presAssocID="{777E6104-B1C9-4F58-95A8-19473D40F26F}" presName="childText" presStyleLbl="conFgAcc1" presStyleIdx="2" presStyleCnt="7">
        <dgm:presLayoutVars>
          <dgm:bulletEnabled val="1"/>
        </dgm:presLayoutVars>
      </dgm:prSet>
      <dgm:spPr/>
    </dgm:pt>
    <dgm:pt modelId="{E7BAFC1B-FD8E-4AFD-B00A-BFFC7245BF08}" type="pres">
      <dgm:prSet presAssocID="{8783E6AC-5129-48F2-8C90-9E42620348E0}" presName="spaceBetweenRectangles" presStyleCnt="0"/>
      <dgm:spPr/>
    </dgm:pt>
    <dgm:pt modelId="{531FE895-39D7-4C0B-B453-360420984E49}" type="pres">
      <dgm:prSet presAssocID="{705BF626-695E-42C3-9CBC-694FB3B2E85D}" presName="parentLin" presStyleCnt="0"/>
      <dgm:spPr/>
    </dgm:pt>
    <dgm:pt modelId="{803E4F06-250E-4628-BAF3-C78C3AE391DF}" type="pres">
      <dgm:prSet presAssocID="{705BF626-695E-42C3-9CBC-694FB3B2E85D}" presName="parentLeftMargin" presStyleLbl="node1" presStyleIdx="2" presStyleCnt="7"/>
      <dgm:spPr/>
      <dgm:t>
        <a:bodyPr/>
        <a:lstStyle/>
        <a:p>
          <a:endParaRPr lang="en-IN"/>
        </a:p>
      </dgm:t>
    </dgm:pt>
    <dgm:pt modelId="{0388537E-3254-4BFF-94C7-34BF3D013447}" type="pres">
      <dgm:prSet presAssocID="{705BF626-695E-42C3-9CBC-694FB3B2E85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B3689B6-4E07-4AE5-BD8A-7A6572BEBA56}" type="pres">
      <dgm:prSet presAssocID="{705BF626-695E-42C3-9CBC-694FB3B2E85D}" presName="negativeSpace" presStyleCnt="0"/>
      <dgm:spPr/>
    </dgm:pt>
    <dgm:pt modelId="{A268D3FF-CA20-4066-AC48-3EE81BB8F42F}" type="pres">
      <dgm:prSet presAssocID="{705BF626-695E-42C3-9CBC-694FB3B2E85D}" presName="childText" presStyleLbl="conFgAcc1" presStyleIdx="3" presStyleCnt="7">
        <dgm:presLayoutVars>
          <dgm:bulletEnabled val="1"/>
        </dgm:presLayoutVars>
      </dgm:prSet>
      <dgm:spPr/>
    </dgm:pt>
    <dgm:pt modelId="{43EF0C35-E59F-4A1F-BE0A-86553E62E5E3}" type="pres">
      <dgm:prSet presAssocID="{A3AC5ECE-D2C6-4B79-B254-DB3CB6C23C9E}" presName="spaceBetweenRectangles" presStyleCnt="0"/>
      <dgm:spPr/>
    </dgm:pt>
    <dgm:pt modelId="{6009C677-DC9D-4662-91BD-12FA0A4BD90A}" type="pres">
      <dgm:prSet presAssocID="{D466DA5A-D873-4BC3-8A19-3B89C1C4F916}" presName="parentLin" presStyleCnt="0"/>
      <dgm:spPr/>
    </dgm:pt>
    <dgm:pt modelId="{BEE7FD57-46CF-4404-853D-CA1D97583C02}" type="pres">
      <dgm:prSet presAssocID="{D466DA5A-D873-4BC3-8A19-3B89C1C4F916}" presName="parentLeftMargin" presStyleLbl="node1" presStyleIdx="3" presStyleCnt="7"/>
      <dgm:spPr/>
      <dgm:t>
        <a:bodyPr/>
        <a:lstStyle/>
        <a:p>
          <a:endParaRPr lang="en-IN"/>
        </a:p>
      </dgm:t>
    </dgm:pt>
    <dgm:pt modelId="{F1B1A895-AF7C-4DFA-85FF-B3625CAC8670}" type="pres">
      <dgm:prSet presAssocID="{D466DA5A-D873-4BC3-8A19-3B89C1C4F91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BF8538-1C69-4EAA-9E97-FABB6B148EC8}" type="pres">
      <dgm:prSet presAssocID="{D466DA5A-D873-4BC3-8A19-3B89C1C4F916}" presName="negativeSpace" presStyleCnt="0"/>
      <dgm:spPr/>
    </dgm:pt>
    <dgm:pt modelId="{0889C706-B3B8-4D94-822E-90535A7CD979}" type="pres">
      <dgm:prSet presAssocID="{D466DA5A-D873-4BC3-8A19-3B89C1C4F916}" presName="childText" presStyleLbl="conFgAcc1" presStyleIdx="4" presStyleCnt="7">
        <dgm:presLayoutVars>
          <dgm:bulletEnabled val="1"/>
        </dgm:presLayoutVars>
      </dgm:prSet>
      <dgm:spPr/>
    </dgm:pt>
    <dgm:pt modelId="{AD5FA9D3-CEEB-43F9-8420-D104D1619F7C}" type="pres">
      <dgm:prSet presAssocID="{E0A03DC1-84B6-41F4-AEB9-683C9B3B85D1}" presName="spaceBetweenRectangles" presStyleCnt="0"/>
      <dgm:spPr/>
    </dgm:pt>
    <dgm:pt modelId="{7C4EC4F3-2ABC-4CA9-94BF-30813B8F09B2}" type="pres">
      <dgm:prSet presAssocID="{6A274757-5573-43F9-995D-D261B034F192}" presName="parentLin" presStyleCnt="0"/>
      <dgm:spPr/>
    </dgm:pt>
    <dgm:pt modelId="{4394071A-21B9-4330-8B86-12C018060367}" type="pres">
      <dgm:prSet presAssocID="{6A274757-5573-43F9-995D-D261B034F192}" presName="parentLeftMargin" presStyleLbl="node1" presStyleIdx="4" presStyleCnt="7"/>
      <dgm:spPr/>
      <dgm:t>
        <a:bodyPr/>
        <a:lstStyle/>
        <a:p>
          <a:endParaRPr lang="en-IN"/>
        </a:p>
      </dgm:t>
    </dgm:pt>
    <dgm:pt modelId="{FAE75FD0-38B9-42FA-B043-51BEC6567C48}" type="pres">
      <dgm:prSet presAssocID="{6A274757-5573-43F9-995D-D261B034F19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5CED88-6CF1-4D7C-A38A-34B837E8F005}" type="pres">
      <dgm:prSet presAssocID="{6A274757-5573-43F9-995D-D261B034F192}" presName="negativeSpace" presStyleCnt="0"/>
      <dgm:spPr/>
    </dgm:pt>
    <dgm:pt modelId="{30D61AFC-3FB0-420A-87B4-384DC69AF91C}" type="pres">
      <dgm:prSet presAssocID="{6A274757-5573-43F9-995D-D261B034F192}" presName="childText" presStyleLbl="conFgAcc1" presStyleIdx="5" presStyleCnt="7">
        <dgm:presLayoutVars>
          <dgm:bulletEnabled val="1"/>
        </dgm:presLayoutVars>
      </dgm:prSet>
      <dgm:spPr/>
    </dgm:pt>
    <dgm:pt modelId="{09D3A0ED-AF4B-4B04-BCEA-A65D9F757DE3}" type="pres">
      <dgm:prSet presAssocID="{96602B79-11E4-4AB5-8C83-805CF8A765B3}" presName="spaceBetweenRectangles" presStyleCnt="0"/>
      <dgm:spPr/>
    </dgm:pt>
    <dgm:pt modelId="{E400C09A-E674-4301-BD39-94238CE4BB57}" type="pres">
      <dgm:prSet presAssocID="{673FCF66-7EFD-4F00-BB37-4F86086E6F95}" presName="parentLin" presStyleCnt="0"/>
      <dgm:spPr/>
    </dgm:pt>
    <dgm:pt modelId="{E1EF7E68-36EE-40C7-A11C-D8E32968DE47}" type="pres">
      <dgm:prSet presAssocID="{673FCF66-7EFD-4F00-BB37-4F86086E6F95}" presName="parentLeftMargin" presStyleLbl="node1" presStyleIdx="5" presStyleCnt="7"/>
      <dgm:spPr/>
      <dgm:t>
        <a:bodyPr/>
        <a:lstStyle/>
        <a:p>
          <a:endParaRPr lang="en-IN"/>
        </a:p>
      </dgm:t>
    </dgm:pt>
    <dgm:pt modelId="{A6FB9DD6-A973-4800-B996-ABD600E6579B}" type="pres">
      <dgm:prSet presAssocID="{673FCF66-7EFD-4F00-BB37-4F86086E6F9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9524A8-0116-4781-8B54-751B545D47DE}" type="pres">
      <dgm:prSet presAssocID="{673FCF66-7EFD-4F00-BB37-4F86086E6F95}" presName="negativeSpace" presStyleCnt="0"/>
      <dgm:spPr/>
    </dgm:pt>
    <dgm:pt modelId="{0EB89AB4-08AE-42E2-927C-C8439C3A3F7D}" type="pres">
      <dgm:prSet presAssocID="{673FCF66-7EFD-4F00-BB37-4F86086E6F9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C1806DF-8B58-460F-B039-D714961B6BD1}" type="presOf" srcId="{3FCCDBDA-C1B5-42C9-9598-B5F3C12FF64F}" destId="{6CDDC46C-20E7-43F4-96E9-3380816C3770}" srcOrd="0" destOrd="0" presId="urn:microsoft.com/office/officeart/2005/8/layout/list1"/>
    <dgm:cxn modelId="{597B72DB-893B-4832-9F31-316ADA03447C}" type="presOf" srcId="{4858B26B-F95C-4397-BFDC-83F9CEA15629}" destId="{B4C9D88D-E734-492D-B500-04E383464866}" srcOrd="1" destOrd="0" presId="urn:microsoft.com/office/officeart/2005/8/layout/list1"/>
    <dgm:cxn modelId="{2442DAD2-BD86-4EBD-8BD0-EF046F1ADC8B}" srcId="{3FCCDBDA-C1B5-42C9-9598-B5F3C12FF64F}" destId="{777E6104-B1C9-4F58-95A8-19473D40F26F}" srcOrd="2" destOrd="0" parTransId="{5C655371-A127-4443-82C9-39E49082A347}" sibTransId="{8783E6AC-5129-48F2-8C90-9E42620348E0}"/>
    <dgm:cxn modelId="{A6E0DB6E-2441-4206-A72F-FE44D3280CD0}" srcId="{3FCCDBDA-C1B5-42C9-9598-B5F3C12FF64F}" destId="{705BF626-695E-42C3-9CBC-694FB3B2E85D}" srcOrd="3" destOrd="0" parTransId="{C876109B-64D2-4538-A576-5C4F758742E1}" sibTransId="{A3AC5ECE-D2C6-4B79-B254-DB3CB6C23C9E}"/>
    <dgm:cxn modelId="{C9B717F4-6B0D-4DC4-B624-6E025DA78977}" type="presOf" srcId="{A464C530-D95B-4785-A09A-B2EFA3AA809E}" destId="{213AD106-DB4A-425E-A8D6-07D9A715F0EF}" srcOrd="1" destOrd="0" presId="urn:microsoft.com/office/officeart/2005/8/layout/list1"/>
    <dgm:cxn modelId="{AE867CAB-C759-4CB3-B788-E83E3CA43645}" srcId="{3FCCDBDA-C1B5-42C9-9598-B5F3C12FF64F}" destId="{D466DA5A-D873-4BC3-8A19-3B89C1C4F916}" srcOrd="4" destOrd="0" parTransId="{458D6875-6453-4B99-8B58-A6A9977D091A}" sibTransId="{E0A03DC1-84B6-41F4-AEB9-683C9B3B85D1}"/>
    <dgm:cxn modelId="{187ECF06-A76C-4130-A5CB-A8E2F59716DB}" type="presOf" srcId="{4858B26B-F95C-4397-BFDC-83F9CEA15629}" destId="{02C5D1BD-EDD2-4BAF-98B6-BB849774B929}" srcOrd="0" destOrd="0" presId="urn:microsoft.com/office/officeart/2005/8/layout/list1"/>
    <dgm:cxn modelId="{D6777FBE-2186-4F71-B3C8-C4D4A1E94AD1}" type="presOf" srcId="{673FCF66-7EFD-4F00-BB37-4F86086E6F95}" destId="{E1EF7E68-36EE-40C7-A11C-D8E32968DE47}" srcOrd="0" destOrd="0" presId="urn:microsoft.com/office/officeart/2005/8/layout/list1"/>
    <dgm:cxn modelId="{17F06ECE-3BE3-4347-B8D9-CC8D790AABE1}" type="presOf" srcId="{777E6104-B1C9-4F58-95A8-19473D40F26F}" destId="{9F44A44F-BDA3-49A1-A67C-9F0101CD73FD}" srcOrd="1" destOrd="0" presId="urn:microsoft.com/office/officeart/2005/8/layout/list1"/>
    <dgm:cxn modelId="{63F3CF92-4D6F-4496-A7FB-58CE4786B9C5}" type="presOf" srcId="{673FCF66-7EFD-4F00-BB37-4F86086E6F95}" destId="{A6FB9DD6-A973-4800-B996-ABD600E6579B}" srcOrd="1" destOrd="0" presId="urn:microsoft.com/office/officeart/2005/8/layout/list1"/>
    <dgm:cxn modelId="{236490B8-214A-4097-AE72-E924EBF50C59}" srcId="{3FCCDBDA-C1B5-42C9-9598-B5F3C12FF64F}" destId="{673FCF66-7EFD-4F00-BB37-4F86086E6F95}" srcOrd="6" destOrd="0" parTransId="{86683399-01DF-444A-A46E-55C9D0DB11EC}" sibTransId="{1C9308FA-0A82-43F6-910B-F440413F9D5A}"/>
    <dgm:cxn modelId="{6B460205-41CC-4AA6-802F-BEA47736019D}" type="presOf" srcId="{705BF626-695E-42C3-9CBC-694FB3B2E85D}" destId="{0388537E-3254-4BFF-94C7-34BF3D013447}" srcOrd="1" destOrd="0" presId="urn:microsoft.com/office/officeart/2005/8/layout/list1"/>
    <dgm:cxn modelId="{6E4E2AD9-41A1-4CFB-88E1-1E55F62415C9}" type="presOf" srcId="{D466DA5A-D873-4BC3-8A19-3B89C1C4F916}" destId="{BEE7FD57-46CF-4404-853D-CA1D97583C02}" srcOrd="0" destOrd="0" presId="urn:microsoft.com/office/officeart/2005/8/layout/list1"/>
    <dgm:cxn modelId="{5960B67B-FCBD-405C-9941-289E0DB43936}" type="presOf" srcId="{6A274757-5573-43F9-995D-D261B034F192}" destId="{FAE75FD0-38B9-42FA-B043-51BEC6567C48}" srcOrd="1" destOrd="0" presId="urn:microsoft.com/office/officeart/2005/8/layout/list1"/>
    <dgm:cxn modelId="{61D5D5FB-EC0B-4AF3-A75C-2E7A41306D52}" type="presOf" srcId="{777E6104-B1C9-4F58-95A8-19473D40F26F}" destId="{4633BEAA-2568-4292-AAC4-761F13B57C5F}" srcOrd="0" destOrd="0" presId="urn:microsoft.com/office/officeart/2005/8/layout/list1"/>
    <dgm:cxn modelId="{1B4C36C9-9594-4BA1-A3A9-29794D5DC902}" srcId="{3FCCDBDA-C1B5-42C9-9598-B5F3C12FF64F}" destId="{6A274757-5573-43F9-995D-D261B034F192}" srcOrd="5" destOrd="0" parTransId="{9653C805-B340-476F-A13C-F61DCDF7A2A9}" sibTransId="{96602B79-11E4-4AB5-8C83-805CF8A765B3}"/>
    <dgm:cxn modelId="{CC1A48B0-7ACE-4E5E-A9A0-0C91CEE86C41}" type="presOf" srcId="{6A274757-5573-43F9-995D-D261B034F192}" destId="{4394071A-21B9-4330-8B86-12C018060367}" srcOrd="0" destOrd="0" presId="urn:microsoft.com/office/officeart/2005/8/layout/list1"/>
    <dgm:cxn modelId="{6683F572-F5F9-47E3-BFB8-136C140A4D65}" srcId="{3FCCDBDA-C1B5-42C9-9598-B5F3C12FF64F}" destId="{4858B26B-F95C-4397-BFDC-83F9CEA15629}" srcOrd="0" destOrd="0" parTransId="{E6F6416E-A0D7-4195-82DE-F53E24CA5E19}" sibTransId="{452C0ABD-47E1-4FBF-8FF2-32CF52D8872F}"/>
    <dgm:cxn modelId="{915FD4DB-3C71-479F-A38B-B13D22770B0C}" type="presOf" srcId="{A464C530-D95B-4785-A09A-B2EFA3AA809E}" destId="{6BE6A748-69D9-4E0D-9028-1C20A21CE72F}" srcOrd="0" destOrd="0" presId="urn:microsoft.com/office/officeart/2005/8/layout/list1"/>
    <dgm:cxn modelId="{8F3C14B1-645A-4A40-BDBE-98187A58BFD1}" type="presOf" srcId="{D466DA5A-D873-4BC3-8A19-3B89C1C4F916}" destId="{F1B1A895-AF7C-4DFA-85FF-B3625CAC8670}" srcOrd="1" destOrd="0" presId="urn:microsoft.com/office/officeart/2005/8/layout/list1"/>
    <dgm:cxn modelId="{4D3CA762-FADF-467A-8117-6D3AB55F9B8F}" type="presOf" srcId="{705BF626-695E-42C3-9CBC-694FB3B2E85D}" destId="{803E4F06-250E-4628-BAF3-C78C3AE391DF}" srcOrd="0" destOrd="0" presId="urn:microsoft.com/office/officeart/2005/8/layout/list1"/>
    <dgm:cxn modelId="{9C7ECB14-197A-462B-942A-F61A0A1A5A04}" srcId="{3FCCDBDA-C1B5-42C9-9598-B5F3C12FF64F}" destId="{A464C530-D95B-4785-A09A-B2EFA3AA809E}" srcOrd="1" destOrd="0" parTransId="{898C85DE-A543-4BB8-9A8C-F27A9E4B005C}" sibTransId="{3A57B42D-CFF8-4AE8-9147-3B7D4749F283}"/>
    <dgm:cxn modelId="{31D17EC3-349E-401B-B088-74DCA77804D8}" type="presParOf" srcId="{6CDDC46C-20E7-43F4-96E9-3380816C3770}" destId="{26367491-EFFD-402B-8E89-2A96A74C8890}" srcOrd="0" destOrd="0" presId="urn:microsoft.com/office/officeart/2005/8/layout/list1"/>
    <dgm:cxn modelId="{73B4332E-A5DC-4473-9DE1-42DEFD78C0F3}" type="presParOf" srcId="{26367491-EFFD-402B-8E89-2A96A74C8890}" destId="{02C5D1BD-EDD2-4BAF-98B6-BB849774B929}" srcOrd="0" destOrd="0" presId="urn:microsoft.com/office/officeart/2005/8/layout/list1"/>
    <dgm:cxn modelId="{862D7AA2-E629-4D45-8157-9ACE7CB3681B}" type="presParOf" srcId="{26367491-EFFD-402B-8E89-2A96A74C8890}" destId="{B4C9D88D-E734-492D-B500-04E383464866}" srcOrd="1" destOrd="0" presId="urn:microsoft.com/office/officeart/2005/8/layout/list1"/>
    <dgm:cxn modelId="{D1E71EF2-51B9-4D0F-B35E-0340654E4B8B}" type="presParOf" srcId="{6CDDC46C-20E7-43F4-96E9-3380816C3770}" destId="{21DDE5F2-F2B1-454B-8E4B-48B7B90DBB5D}" srcOrd="1" destOrd="0" presId="urn:microsoft.com/office/officeart/2005/8/layout/list1"/>
    <dgm:cxn modelId="{444422AF-9033-4053-A84A-A9CB16BE3E8F}" type="presParOf" srcId="{6CDDC46C-20E7-43F4-96E9-3380816C3770}" destId="{1CA7D11D-4891-4D65-AD09-A7B8DC59D9CB}" srcOrd="2" destOrd="0" presId="urn:microsoft.com/office/officeart/2005/8/layout/list1"/>
    <dgm:cxn modelId="{FC901FBD-0C79-41A2-BFE4-612563E81B14}" type="presParOf" srcId="{6CDDC46C-20E7-43F4-96E9-3380816C3770}" destId="{A0BB563D-A44A-4470-A639-303AA58616FD}" srcOrd="3" destOrd="0" presId="urn:microsoft.com/office/officeart/2005/8/layout/list1"/>
    <dgm:cxn modelId="{7BBDF54A-F921-4560-8DFD-E03B27A89AEA}" type="presParOf" srcId="{6CDDC46C-20E7-43F4-96E9-3380816C3770}" destId="{8645B17E-2FDC-4383-804B-4240C3FCE063}" srcOrd="4" destOrd="0" presId="urn:microsoft.com/office/officeart/2005/8/layout/list1"/>
    <dgm:cxn modelId="{8BD2BBAA-B065-4399-80C9-DBA2FED85A8F}" type="presParOf" srcId="{8645B17E-2FDC-4383-804B-4240C3FCE063}" destId="{6BE6A748-69D9-4E0D-9028-1C20A21CE72F}" srcOrd="0" destOrd="0" presId="urn:microsoft.com/office/officeart/2005/8/layout/list1"/>
    <dgm:cxn modelId="{590450DC-71A2-4F17-A58D-F09B655B89BD}" type="presParOf" srcId="{8645B17E-2FDC-4383-804B-4240C3FCE063}" destId="{213AD106-DB4A-425E-A8D6-07D9A715F0EF}" srcOrd="1" destOrd="0" presId="urn:microsoft.com/office/officeart/2005/8/layout/list1"/>
    <dgm:cxn modelId="{17950F1F-7C0F-4C3E-8379-8854B3C5EC90}" type="presParOf" srcId="{6CDDC46C-20E7-43F4-96E9-3380816C3770}" destId="{4EFCDAFC-EE06-4BD9-8BE3-CC629B2FDDE1}" srcOrd="5" destOrd="0" presId="urn:microsoft.com/office/officeart/2005/8/layout/list1"/>
    <dgm:cxn modelId="{4A8DF0BF-4C0D-43B4-8DBB-39EA78434E19}" type="presParOf" srcId="{6CDDC46C-20E7-43F4-96E9-3380816C3770}" destId="{B4917F6F-4BCA-4A4D-896D-4A89FAD6EDC9}" srcOrd="6" destOrd="0" presId="urn:microsoft.com/office/officeart/2005/8/layout/list1"/>
    <dgm:cxn modelId="{801C9126-42F5-49BE-B5D4-CF5DE3319E3D}" type="presParOf" srcId="{6CDDC46C-20E7-43F4-96E9-3380816C3770}" destId="{ECBA5684-1215-4076-8B6E-430208388E29}" srcOrd="7" destOrd="0" presId="urn:microsoft.com/office/officeart/2005/8/layout/list1"/>
    <dgm:cxn modelId="{CB297049-E7FA-43DF-AB16-F6C31768C8BF}" type="presParOf" srcId="{6CDDC46C-20E7-43F4-96E9-3380816C3770}" destId="{5A2B870C-00A8-4C6E-9892-1E2557E87C38}" srcOrd="8" destOrd="0" presId="urn:microsoft.com/office/officeart/2005/8/layout/list1"/>
    <dgm:cxn modelId="{638B3C65-3D17-4F60-8EEE-C43D36409097}" type="presParOf" srcId="{5A2B870C-00A8-4C6E-9892-1E2557E87C38}" destId="{4633BEAA-2568-4292-AAC4-761F13B57C5F}" srcOrd="0" destOrd="0" presId="urn:microsoft.com/office/officeart/2005/8/layout/list1"/>
    <dgm:cxn modelId="{3CBF2EB6-6FAF-44FB-950F-C4B226BCB28B}" type="presParOf" srcId="{5A2B870C-00A8-4C6E-9892-1E2557E87C38}" destId="{9F44A44F-BDA3-49A1-A67C-9F0101CD73FD}" srcOrd="1" destOrd="0" presId="urn:microsoft.com/office/officeart/2005/8/layout/list1"/>
    <dgm:cxn modelId="{BD407135-DD0B-4862-9B12-965864379BAD}" type="presParOf" srcId="{6CDDC46C-20E7-43F4-96E9-3380816C3770}" destId="{E3B4E1CA-2693-40E3-B252-57DB1AD4B26A}" srcOrd="9" destOrd="0" presId="urn:microsoft.com/office/officeart/2005/8/layout/list1"/>
    <dgm:cxn modelId="{0501B7AA-F8F5-4A61-AEEC-0FF948C82A51}" type="presParOf" srcId="{6CDDC46C-20E7-43F4-96E9-3380816C3770}" destId="{8B3AAC30-DF4C-4EFE-A0E5-42EA141E313F}" srcOrd="10" destOrd="0" presId="urn:microsoft.com/office/officeart/2005/8/layout/list1"/>
    <dgm:cxn modelId="{08502E0C-854A-4787-8389-554B8274B402}" type="presParOf" srcId="{6CDDC46C-20E7-43F4-96E9-3380816C3770}" destId="{E7BAFC1B-FD8E-4AFD-B00A-BFFC7245BF08}" srcOrd="11" destOrd="0" presId="urn:microsoft.com/office/officeart/2005/8/layout/list1"/>
    <dgm:cxn modelId="{EB6D2D20-F1D8-4623-A931-33632FD86A9F}" type="presParOf" srcId="{6CDDC46C-20E7-43F4-96E9-3380816C3770}" destId="{531FE895-39D7-4C0B-B453-360420984E49}" srcOrd="12" destOrd="0" presId="urn:microsoft.com/office/officeart/2005/8/layout/list1"/>
    <dgm:cxn modelId="{C33271E6-5076-4D99-B15A-276FF071BE2E}" type="presParOf" srcId="{531FE895-39D7-4C0B-B453-360420984E49}" destId="{803E4F06-250E-4628-BAF3-C78C3AE391DF}" srcOrd="0" destOrd="0" presId="urn:microsoft.com/office/officeart/2005/8/layout/list1"/>
    <dgm:cxn modelId="{97AFFFC4-58DF-41D9-AC34-E7EC9D634AB5}" type="presParOf" srcId="{531FE895-39D7-4C0B-B453-360420984E49}" destId="{0388537E-3254-4BFF-94C7-34BF3D013447}" srcOrd="1" destOrd="0" presId="urn:microsoft.com/office/officeart/2005/8/layout/list1"/>
    <dgm:cxn modelId="{BB90FA73-E4B1-4FF6-8298-2540679C3444}" type="presParOf" srcId="{6CDDC46C-20E7-43F4-96E9-3380816C3770}" destId="{4B3689B6-4E07-4AE5-BD8A-7A6572BEBA56}" srcOrd="13" destOrd="0" presId="urn:microsoft.com/office/officeart/2005/8/layout/list1"/>
    <dgm:cxn modelId="{0A6A4859-AADA-442D-9350-797898664116}" type="presParOf" srcId="{6CDDC46C-20E7-43F4-96E9-3380816C3770}" destId="{A268D3FF-CA20-4066-AC48-3EE81BB8F42F}" srcOrd="14" destOrd="0" presId="urn:microsoft.com/office/officeart/2005/8/layout/list1"/>
    <dgm:cxn modelId="{DBFF4AC8-B75D-43C5-98A4-BAC3EEC16F44}" type="presParOf" srcId="{6CDDC46C-20E7-43F4-96E9-3380816C3770}" destId="{43EF0C35-E59F-4A1F-BE0A-86553E62E5E3}" srcOrd="15" destOrd="0" presId="urn:microsoft.com/office/officeart/2005/8/layout/list1"/>
    <dgm:cxn modelId="{F723D57D-A97C-472D-B050-2B414D23C7F8}" type="presParOf" srcId="{6CDDC46C-20E7-43F4-96E9-3380816C3770}" destId="{6009C677-DC9D-4662-91BD-12FA0A4BD90A}" srcOrd="16" destOrd="0" presId="urn:microsoft.com/office/officeart/2005/8/layout/list1"/>
    <dgm:cxn modelId="{51A08535-0E94-4C61-8C87-0B81A572F786}" type="presParOf" srcId="{6009C677-DC9D-4662-91BD-12FA0A4BD90A}" destId="{BEE7FD57-46CF-4404-853D-CA1D97583C02}" srcOrd="0" destOrd="0" presId="urn:microsoft.com/office/officeart/2005/8/layout/list1"/>
    <dgm:cxn modelId="{08E59791-F35D-4EF0-93F1-A4A4DF27E62B}" type="presParOf" srcId="{6009C677-DC9D-4662-91BD-12FA0A4BD90A}" destId="{F1B1A895-AF7C-4DFA-85FF-B3625CAC8670}" srcOrd="1" destOrd="0" presId="urn:microsoft.com/office/officeart/2005/8/layout/list1"/>
    <dgm:cxn modelId="{C4BDBA7E-AA43-4187-A855-BC466AE2A79B}" type="presParOf" srcId="{6CDDC46C-20E7-43F4-96E9-3380816C3770}" destId="{B4BF8538-1C69-4EAA-9E97-FABB6B148EC8}" srcOrd="17" destOrd="0" presId="urn:microsoft.com/office/officeart/2005/8/layout/list1"/>
    <dgm:cxn modelId="{838AA725-57B0-48D1-A9EF-FB2A0C7D4405}" type="presParOf" srcId="{6CDDC46C-20E7-43F4-96E9-3380816C3770}" destId="{0889C706-B3B8-4D94-822E-90535A7CD979}" srcOrd="18" destOrd="0" presId="urn:microsoft.com/office/officeart/2005/8/layout/list1"/>
    <dgm:cxn modelId="{62A95089-4AAA-4BC9-AED3-88017A267D56}" type="presParOf" srcId="{6CDDC46C-20E7-43F4-96E9-3380816C3770}" destId="{AD5FA9D3-CEEB-43F9-8420-D104D1619F7C}" srcOrd="19" destOrd="0" presId="urn:microsoft.com/office/officeart/2005/8/layout/list1"/>
    <dgm:cxn modelId="{4848B854-9B3A-44F2-860B-E48AF1D13063}" type="presParOf" srcId="{6CDDC46C-20E7-43F4-96E9-3380816C3770}" destId="{7C4EC4F3-2ABC-4CA9-94BF-30813B8F09B2}" srcOrd="20" destOrd="0" presId="urn:microsoft.com/office/officeart/2005/8/layout/list1"/>
    <dgm:cxn modelId="{2BD1767F-D491-4996-A637-7FA73CF64119}" type="presParOf" srcId="{7C4EC4F3-2ABC-4CA9-94BF-30813B8F09B2}" destId="{4394071A-21B9-4330-8B86-12C018060367}" srcOrd="0" destOrd="0" presId="urn:microsoft.com/office/officeart/2005/8/layout/list1"/>
    <dgm:cxn modelId="{A109BBD0-B701-4C3A-AA3A-90C5BF60CDA5}" type="presParOf" srcId="{7C4EC4F3-2ABC-4CA9-94BF-30813B8F09B2}" destId="{FAE75FD0-38B9-42FA-B043-51BEC6567C48}" srcOrd="1" destOrd="0" presId="urn:microsoft.com/office/officeart/2005/8/layout/list1"/>
    <dgm:cxn modelId="{8691137F-59FB-47F6-9619-A2EB7D542592}" type="presParOf" srcId="{6CDDC46C-20E7-43F4-96E9-3380816C3770}" destId="{BB5CED88-6CF1-4D7C-A38A-34B837E8F005}" srcOrd="21" destOrd="0" presId="urn:microsoft.com/office/officeart/2005/8/layout/list1"/>
    <dgm:cxn modelId="{D91394C2-D3A6-42FD-88AB-CEBF251C7C85}" type="presParOf" srcId="{6CDDC46C-20E7-43F4-96E9-3380816C3770}" destId="{30D61AFC-3FB0-420A-87B4-384DC69AF91C}" srcOrd="22" destOrd="0" presId="urn:microsoft.com/office/officeart/2005/8/layout/list1"/>
    <dgm:cxn modelId="{D56E6343-B855-4A1D-987A-E8C85368E957}" type="presParOf" srcId="{6CDDC46C-20E7-43F4-96E9-3380816C3770}" destId="{09D3A0ED-AF4B-4B04-BCEA-A65D9F757DE3}" srcOrd="23" destOrd="0" presId="urn:microsoft.com/office/officeart/2005/8/layout/list1"/>
    <dgm:cxn modelId="{133B4599-6A10-4254-AA79-587F974B9050}" type="presParOf" srcId="{6CDDC46C-20E7-43F4-96E9-3380816C3770}" destId="{E400C09A-E674-4301-BD39-94238CE4BB57}" srcOrd="24" destOrd="0" presId="urn:microsoft.com/office/officeart/2005/8/layout/list1"/>
    <dgm:cxn modelId="{7C6E5EC1-57C8-4AB2-88ED-43B2E306058D}" type="presParOf" srcId="{E400C09A-E674-4301-BD39-94238CE4BB57}" destId="{E1EF7E68-36EE-40C7-A11C-D8E32968DE47}" srcOrd="0" destOrd="0" presId="urn:microsoft.com/office/officeart/2005/8/layout/list1"/>
    <dgm:cxn modelId="{F5C6E3BD-BCA5-4E49-A6DE-8BC814680800}" type="presParOf" srcId="{E400C09A-E674-4301-BD39-94238CE4BB57}" destId="{A6FB9DD6-A973-4800-B996-ABD600E6579B}" srcOrd="1" destOrd="0" presId="urn:microsoft.com/office/officeart/2005/8/layout/list1"/>
    <dgm:cxn modelId="{9499F567-2F52-4FDC-8D72-5F43DFA13F6D}" type="presParOf" srcId="{6CDDC46C-20E7-43F4-96E9-3380816C3770}" destId="{A69524A8-0116-4781-8B54-751B545D47DE}" srcOrd="25" destOrd="0" presId="urn:microsoft.com/office/officeart/2005/8/layout/list1"/>
    <dgm:cxn modelId="{634BA9E2-686D-4C43-BB60-D90D683F8BD0}" type="presParOf" srcId="{6CDDC46C-20E7-43F4-96E9-3380816C3770}" destId="{0EB89AB4-08AE-42E2-927C-C8439C3A3F7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3F5964-6325-4C4B-9C23-095B2AB4BE7A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C6044E36-2477-4D14-94CF-B661E12B116D}">
      <dgm:prSet custT="1"/>
      <dgm:spPr/>
      <dgm:t>
        <a:bodyPr/>
        <a:lstStyle/>
        <a:p>
          <a:pPr rtl="0"/>
          <a:r>
            <a:rPr lang="en-US" sz="2000" b="1" smtClean="0"/>
            <a:t>In patients with poorly controlled diabetes, functions of PMNs, monocytes, and macrophages are impaired. </a:t>
          </a:r>
          <a:endParaRPr lang="en-IN" sz="2000" b="1" dirty="0"/>
        </a:p>
      </dgm:t>
    </dgm:pt>
    <dgm:pt modelId="{9AD15F11-8123-478C-AF35-9F970C298EC4}" type="parTrans" cxnId="{B60AA515-5047-45E6-9CC3-4AA0EEFABD78}">
      <dgm:prSet/>
      <dgm:spPr/>
      <dgm:t>
        <a:bodyPr/>
        <a:lstStyle/>
        <a:p>
          <a:endParaRPr lang="en-IN" sz="2000" b="1"/>
        </a:p>
      </dgm:t>
    </dgm:pt>
    <dgm:pt modelId="{68706DC9-8AB2-47CA-B552-30BE6CA12061}" type="sibTrans" cxnId="{B60AA515-5047-45E6-9CC3-4AA0EEFABD78}">
      <dgm:prSet/>
      <dgm:spPr/>
      <dgm:t>
        <a:bodyPr/>
        <a:lstStyle/>
        <a:p>
          <a:endParaRPr lang="en-IN" sz="2000" b="1"/>
        </a:p>
      </dgm:t>
    </dgm:pt>
    <dgm:pt modelId="{11E27EBA-298A-4C89-8D5D-8C3E59FFC138}">
      <dgm:prSet custT="1"/>
      <dgm:spPr/>
      <dgm:t>
        <a:bodyPr/>
        <a:lstStyle/>
        <a:p>
          <a:pPr rtl="0"/>
          <a:r>
            <a:rPr lang="en-US" sz="2000" b="1" dirty="0" smtClean="0"/>
            <a:t>impaired chemotaxis, defective phagocytosis, or impaired adherence. </a:t>
          </a:r>
          <a:endParaRPr lang="en-IN" sz="2000" b="1" dirty="0"/>
        </a:p>
      </dgm:t>
    </dgm:pt>
    <dgm:pt modelId="{B023251A-6E5F-4977-B288-FB6ECA30A770}" type="parTrans" cxnId="{7F8A4EE0-4262-4CF5-8853-85958C65221B}">
      <dgm:prSet/>
      <dgm:spPr/>
      <dgm:t>
        <a:bodyPr/>
        <a:lstStyle/>
        <a:p>
          <a:endParaRPr lang="en-IN" sz="2000" b="1"/>
        </a:p>
      </dgm:t>
    </dgm:pt>
    <dgm:pt modelId="{FF259A85-CA68-4693-99B4-95444191C240}" type="sibTrans" cxnId="{7F8A4EE0-4262-4CF5-8853-85958C65221B}">
      <dgm:prSet/>
      <dgm:spPr/>
      <dgm:t>
        <a:bodyPr/>
        <a:lstStyle/>
        <a:p>
          <a:endParaRPr lang="en-IN" sz="2000" b="1"/>
        </a:p>
      </dgm:t>
    </dgm:pt>
    <dgm:pt modelId="{4B4FD5F2-1E42-4A4C-BEB3-83FAC8A91399}">
      <dgm:prSet custT="1"/>
      <dgm:spPr/>
      <dgm:t>
        <a:bodyPr/>
        <a:lstStyle/>
        <a:p>
          <a:pPr rtl="0"/>
          <a:r>
            <a:rPr lang="en-US" sz="2000" b="1" smtClean="0"/>
            <a:t>primary defense mounted by PMNs against periodontal pathogens is diminished, and bacterial </a:t>
          </a:r>
          <a:r>
            <a:rPr lang="en-IN" sz="2000" b="1" smtClean="0"/>
            <a:t>proliferation is more likely.</a:t>
          </a:r>
          <a:endParaRPr lang="en-IN" sz="2000" b="1" dirty="0"/>
        </a:p>
      </dgm:t>
    </dgm:pt>
    <dgm:pt modelId="{16CA7F36-9065-4566-9966-B7ED81C1F74C}" type="parTrans" cxnId="{39B851E9-0FC9-4481-9C3C-F3E7DF370ED5}">
      <dgm:prSet/>
      <dgm:spPr/>
      <dgm:t>
        <a:bodyPr/>
        <a:lstStyle/>
        <a:p>
          <a:endParaRPr lang="en-IN" sz="2000" b="1"/>
        </a:p>
      </dgm:t>
    </dgm:pt>
    <dgm:pt modelId="{264F2E78-D165-43EA-8CB4-D914B22CC5FC}" type="sibTrans" cxnId="{39B851E9-0FC9-4481-9C3C-F3E7DF370ED5}">
      <dgm:prSet/>
      <dgm:spPr/>
      <dgm:t>
        <a:bodyPr/>
        <a:lstStyle/>
        <a:p>
          <a:endParaRPr lang="en-IN" sz="2000" b="1"/>
        </a:p>
      </dgm:t>
    </dgm:pt>
    <dgm:pt modelId="{9E834E2A-F155-4007-98DF-23036ABD35B2}">
      <dgm:prSet custT="1"/>
      <dgm:spPr/>
      <dgm:t>
        <a:bodyPr/>
        <a:lstStyle/>
        <a:p>
          <a:pPr rtl="0"/>
          <a:r>
            <a:rPr lang="en-US" sz="2000" b="1" dirty="0" smtClean="0"/>
            <a:t>increased susceptibility of patients with diabetes to infection</a:t>
          </a:r>
          <a:endParaRPr lang="en-IN" sz="2000" b="1" dirty="0"/>
        </a:p>
      </dgm:t>
    </dgm:pt>
    <dgm:pt modelId="{702A6045-4C61-4F90-8882-4DBDF0E4F346}" type="parTrans" cxnId="{AB075B45-C322-42D7-BEF0-8BEDE461F3BC}">
      <dgm:prSet/>
      <dgm:spPr/>
      <dgm:t>
        <a:bodyPr/>
        <a:lstStyle/>
        <a:p>
          <a:endParaRPr lang="en-IN" sz="2000" b="1"/>
        </a:p>
      </dgm:t>
    </dgm:pt>
    <dgm:pt modelId="{099E102A-82EB-46D1-BA60-98DDD83A2A47}" type="sibTrans" cxnId="{AB075B45-C322-42D7-BEF0-8BEDE461F3BC}">
      <dgm:prSet/>
      <dgm:spPr/>
      <dgm:t>
        <a:bodyPr/>
        <a:lstStyle/>
        <a:p>
          <a:endParaRPr lang="en-IN" sz="2000" b="1"/>
        </a:p>
      </dgm:t>
    </dgm:pt>
    <dgm:pt modelId="{9BE63D6A-D970-41AA-9021-638F6A0A98AA}" type="pres">
      <dgm:prSet presAssocID="{3C3F5964-6325-4C4B-9C23-095B2AB4BE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EC21745-038F-4EB4-BB1F-C89BABDAC585}" type="pres">
      <dgm:prSet presAssocID="{9E834E2A-F155-4007-98DF-23036ABD35B2}" presName="boxAndChildren" presStyleCnt="0"/>
      <dgm:spPr/>
    </dgm:pt>
    <dgm:pt modelId="{DD573348-CADC-4648-92AA-819F90679586}" type="pres">
      <dgm:prSet presAssocID="{9E834E2A-F155-4007-98DF-23036ABD35B2}" presName="parentTextBox" presStyleLbl="node1" presStyleIdx="0" presStyleCnt="4"/>
      <dgm:spPr/>
      <dgm:t>
        <a:bodyPr/>
        <a:lstStyle/>
        <a:p>
          <a:endParaRPr lang="en-IN"/>
        </a:p>
      </dgm:t>
    </dgm:pt>
    <dgm:pt modelId="{29EC9BC7-50E7-43DD-9C19-EDFB1DF990F4}" type="pres">
      <dgm:prSet presAssocID="{264F2E78-D165-43EA-8CB4-D914B22CC5FC}" presName="sp" presStyleCnt="0"/>
      <dgm:spPr/>
    </dgm:pt>
    <dgm:pt modelId="{DA6C2B5C-9CA5-4F1E-869A-7B8C8CA1D935}" type="pres">
      <dgm:prSet presAssocID="{4B4FD5F2-1E42-4A4C-BEB3-83FAC8A91399}" presName="arrowAndChildren" presStyleCnt="0"/>
      <dgm:spPr/>
    </dgm:pt>
    <dgm:pt modelId="{EA79D9B9-6500-4714-A390-B7129DA00684}" type="pres">
      <dgm:prSet presAssocID="{4B4FD5F2-1E42-4A4C-BEB3-83FAC8A91399}" presName="parentTextArrow" presStyleLbl="node1" presStyleIdx="1" presStyleCnt="4"/>
      <dgm:spPr/>
      <dgm:t>
        <a:bodyPr/>
        <a:lstStyle/>
        <a:p>
          <a:endParaRPr lang="en-IN"/>
        </a:p>
      </dgm:t>
    </dgm:pt>
    <dgm:pt modelId="{7FB58C8E-94A0-4288-9DA2-100E8635AE70}" type="pres">
      <dgm:prSet presAssocID="{FF259A85-CA68-4693-99B4-95444191C240}" presName="sp" presStyleCnt="0"/>
      <dgm:spPr/>
    </dgm:pt>
    <dgm:pt modelId="{9C67CA50-DF35-4521-BBBB-17BBC9040D28}" type="pres">
      <dgm:prSet presAssocID="{11E27EBA-298A-4C89-8D5D-8C3E59FFC138}" presName="arrowAndChildren" presStyleCnt="0"/>
      <dgm:spPr/>
    </dgm:pt>
    <dgm:pt modelId="{E3D56A34-ED33-4078-AB15-7902CAD15275}" type="pres">
      <dgm:prSet presAssocID="{11E27EBA-298A-4C89-8D5D-8C3E59FFC138}" presName="parentTextArrow" presStyleLbl="node1" presStyleIdx="2" presStyleCnt="4"/>
      <dgm:spPr/>
      <dgm:t>
        <a:bodyPr/>
        <a:lstStyle/>
        <a:p>
          <a:endParaRPr lang="en-IN"/>
        </a:p>
      </dgm:t>
    </dgm:pt>
    <dgm:pt modelId="{77AE5A7B-11DD-4F58-81A8-151D6A4E9994}" type="pres">
      <dgm:prSet presAssocID="{68706DC9-8AB2-47CA-B552-30BE6CA12061}" presName="sp" presStyleCnt="0"/>
      <dgm:spPr/>
    </dgm:pt>
    <dgm:pt modelId="{718D17F2-476F-42FC-A4B6-275D760B74E8}" type="pres">
      <dgm:prSet presAssocID="{C6044E36-2477-4D14-94CF-B661E12B116D}" presName="arrowAndChildren" presStyleCnt="0"/>
      <dgm:spPr/>
    </dgm:pt>
    <dgm:pt modelId="{3CBF52A8-55CA-469D-891E-4CE1F5C29240}" type="pres">
      <dgm:prSet presAssocID="{C6044E36-2477-4D14-94CF-B661E12B116D}" presName="parentTextArrow" presStyleLbl="node1" presStyleIdx="3" presStyleCnt="4"/>
      <dgm:spPr/>
      <dgm:t>
        <a:bodyPr/>
        <a:lstStyle/>
        <a:p>
          <a:endParaRPr lang="en-IN"/>
        </a:p>
      </dgm:t>
    </dgm:pt>
  </dgm:ptLst>
  <dgm:cxnLst>
    <dgm:cxn modelId="{CF0642AF-DA6B-40FF-B042-085CC34AFD3C}" type="presOf" srcId="{3C3F5964-6325-4C4B-9C23-095B2AB4BE7A}" destId="{9BE63D6A-D970-41AA-9021-638F6A0A98AA}" srcOrd="0" destOrd="0" presId="urn:microsoft.com/office/officeart/2005/8/layout/process4"/>
    <dgm:cxn modelId="{39B851E9-0FC9-4481-9C3C-F3E7DF370ED5}" srcId="{3C3F5964-6325-4C4B-9C23-095B2AB4BE7A}" destId="{4B4FD5F2-1E42-4A4C-BEB3-83FAC8A91399}" srcOrd="2" destOrd="0" parTransId="{16CA7F36-9065-4566-9966-B7ED81C1F74C}" sibTransId="{264F2E78-D165-43EA-8CB4-D914B22CC5FC}"/>
    <dgm:cxn modelId="{AB075B45-C322-42D7-BEF0-8BEDE461F3BC}" srcId="{3C3F5964-6325-4C4B-9C23-095B2AB4BE7A}" destId="{9E834E2A-F155-4007-98DF-23036ABD35B2}" srcOrd="3" destOrd="0" parTransId="{702A6045-4C61-4F90-8882-4DBDF0E4F346}" sibTransId="{099E102A-82EB-46D1-BA60-98DDD83A2A47}"/>
    <dgm:cxn modelId="{741A52E8-B56A-4923-9B84-A604D04FF1D8}" type="presOf" srcId="{C6044E36-2477-4D14-94CF-B661E12B116D}" destId="{3CBF52A8-55CA-469D-891E-4CE1F5C29240}" srcOrd="0" destOrd="0" presId="urn:microsoft.com/office/officeart/2005/8/layout/process4"/>
    <dgm:cxn modelId="{7598C66F-1CC8-4770-BBED-E7BF47871862}" type="presOf" srcId="{11E27EBA-298A-4C89-8D5D-8C3E59FFC138}" destId="{E3D56A34-ED33-4078-AB15-7902CAD15275}" srcOrd="0" destOrd="0" presId="urn:microsoft.com/office/officeart/2005/8/layout/process4"/>
    <dgm:cxn modelId="{62899B95-F825-4488-8FE1-55E7E03F3D17}" type="presOf" srcId="{4B4FD5F2-1E42-4A4C-BEB3-83FAC8A91399}" destId="{EA79D9B9-6500-4714-A390-B7129DA00684}" srcOrd="0" destOrd="0" presId="urn:microsoft.com/office/officeart/2005/8/layout/process4"/>
    <dgm:cxn modelId="{7F8A4EE0-4262-4CF5-8853-85958C65221B}" srcId="{3C3F5964-6325-4C4B-9C23-095B2AB4BE7A}" destId="{11E27EBA-298A-4C89-8D5D-8C3E59FFC138}" srcOrd="1" destOrd="0" parTransId="{B023251A-6E5F-4977-B288-FB6ECA30A770}" sibTransId="{FF259A85-CA68-4693-99B4-95444191C240}"/>
    <dgm:cxn modelId="{B60AA515-5047-45E6-9CC3-4AA0EEFABD78}" srcId="{3C3F5964-6325-4C4B-9C23-095B2AB4BE7A}" destId="{C6044E36-2477-4D14-94CF-B661E12B116D}" srcOrd="0" destOrd="0" parTransId="{9AD15F11-8123-478C-AF35-9F970C298EC4}" sibTransId="{68706DC9-8AB2-47CA-B552-30BE6CA12061}"/>
    <dgm:cxn modelId="{C2F6E7A8-701E-4C68-8D7C-1A7C3C7FB2DE}" type="presOf" srcId="{9E834E2A-F155-4007-98DF-23036ABD35B2}" destId="{DD573348-CADC-4648-92AA-819F90679586}" srcOrd="0" destOrd="0" presId="urn:microsoft.com/office/officeart/2005/8/layout/process4"/>
    <dgm:cxn modelId="{3C40FE0C-38F6-464E-8C3E-C3C89F8F1C6D}" type="presParOf" srcId="{9BE63D6A-D970-41AA-9021-638F6A0A98AA}" destId="{4EC21745-038F-4EB4-BB1F-C89BABDAC585}" srcOrd="0" destOrd="0" presId="urn:microsoft.com/office/officeart/2005/8/layout/process4"/>
    <dgm:cxn modelId="{ED8B39D3-B529-4F78-A2E8-855ABFCD0CD0}" type="presParOf" srcId="{4EC21745-038F-4EB4-BB1F-C89BABDAC585}" destId="{DD573348-CADC-4648-92AA-819F90679586}" srcOrd="0" destOrd="0" presId="urn:microsoft.com/office/officeart/2005/8/layout/process4"/>
    <dgm:cxn modelId="{87731051-685C-4D88-B34C-1F7DA1948914}" type="presParOf" srcId="{9BE63D6A-D970-41AA-9021-638F6A0A98AA}" destId="{29EC9BC7-50E7-43DD-9C19-EDFB1DF990F4}" srcOrd="1" destOrd="0" presId="urn:microsoft.com/office/officeart/2005/8/layout/process4"/>
    <dgm:cxn modelId="{2C9AE03D-5C75-4A81-9AA4-285381871CAA}" type="presParOf" srcId="{9BE63D6A-D970-41AA-9021-638F6A0A98AA}" destId="{DA6C2B5C-9CA5-4F1E-869A-7B8C8CA1D935}" srcOrd="2" destOrd="0" presId="urn:microsoft.com/office/officeart/2005/8/layout/process4"/>
    <dgm:cxn modelId="{1D2476F3-31DD-4806-A7A6-419E8E6606E1}" type="presParOf" srcId="{DA6C2B5C-9CA5-4F1E-869A-7B8C8CA1D935}" destId="{EA79D9B9-6500-4714-A390-B7129DA00684}" srcOrd="0" destOrd="0" presId="urn:microsoft.com/office/officeart/2005/8/layout/process4"/>
    <dgm:cxn modelId="{4156B48C-F4CC-462A-A553-DAF7A1644E73}" type="presParOf" srcId="{9BE63D6A-D970-41AA-9021-638F6A0A98AA}" destId="{7FB58C8E-94A0-4288-9DA2-100E8635AE70}" srcOrd="3" destOrd="0" presId="urn:microsoft.com/office/officeart/2005/8/layout/process4"/>
    <dgm:cxn modelId="{9621FA7C-808D-4304-96AB-1C351C97013E}" type="presParOf" srcId="{9BE63D6A-D970-41AA-9021-638F6A0A98AA}" destId="{9C67CA50-DF35-4521-BBBB-17BBC9040D28}" srcOrd="4" destOrd="0" presId="urn:microsoft.com/office/officeart/2005/8/layout/process4"/>
    <dgm:cxn modelId="{C420C651-D320-4C90-94A8-9EA1BB38CBE3}" type="presParOf" srcId="{9C67CA50-DF35-4521-BBBB-17BBC9040D28}" destId="{E3D56A34-ED33-4078-AB15-7902CAD15275}" srcOrd="0" destOrd="0" presId="urn:microsoft.com/office/officeart/2005/8/layout/process4"/>
    <dgm:cxn modelId="{62565AE1-341F-4530-84D6-8C322DFA5BFD}" type="presParOf" srcId="{9BE63D6A-D970-41AA-9021-638F6A0A98AA}" destId="{77AE5A7B-11DD-4F58-81A8-151D6A4E9994}" srcOrd="5" destOrd="0" presId="urn:microsoft.com/office/officeart/2005/8/layout/process4"/>
    <dgm:cxn modelId="{4D5A57DF-20EF-4108-9B97-DFE3C31EF1FD}" type="presParOf" srcId="{9BE63D6A-D970-41AA-9021-638F6A0A98AA}" destId="{718D17F2-476F-42FC-A4B6-275D760B74E8}" srcOrd="6" destOrd="0" presId="urn:microsoft.com/office/officeart/2005/8/layout/process4"/>
    <dgm:cxn modelId="{FED2ADC1-9975-4D85-B73E-751BB40AADCB}" type="presParOf" srcId="{718D17F2-476F-42FC-A4B6-275D760B74E8}" destId="{3CBF52A8-55CA-469D-891E-4CE1F5C2924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AFD69-BB0A-4E5D-BC49-8BF71D678E41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IN"/>
        </a:p>
      </dgm:t>
    </dgm:pt>
    <dgm:pt modelId="{71EDC89F-34F6-43CF-B726-8C12071C3DA3}">
      <dgm:prSet/>
      <dgm:spPr/>
      <dgm:t>
        <a:bodyPr/>
        <a:lstStyle/>
        <a:p>
          <a:pPr rtl="0"/>
          <a:r>
            <a:rPr lang="en-US" b="1" dirty="0" smtClean="0"/>
            <a:t>In hyperglycemic state: </a:t>
          </a:r>
          <a:r>
            <a:rPr lang="en-US" b="1" dirty="0" err="1" smtClean="0"/>
            <a:t>nonenzymatic</a:t>
          </a:r>
          <a:r>
            <a:rPr lang="en-US" b="1" dirty="0" smtClean="0"/>
            <a:t> glycosylation of proteins &amp; matrix molecules</a:t>
          </a:r>
          <a:r>
            <a:rPr lang="en-US" b="1" dirty="0" smtClean="0">
              <a:sym typeface="Wingdings" panose="05000000000000000000" pitchFamily="2" charset="2"/>
            </a:rPr>
            <a:t></a:t>
          </a:r>
          <a:r>
            <a:rPr lang="en-US" b="1" dirty="0" smtClean="0"/>
            <a:t> forms </a:t>
          </a:r>
          <a:r>
            <a:rPr lang="en-US" b="1" dirty="0" err="1" smtClean="0">
              <a:solidFill>
                <a:srgbClr val="C00000"/>
              </a:solidFill>
            </a:rPr>
            <a:t>AGEs</a:t>
          </a:r>
          <a:r>
            <a:rPr lang="en-US" b="1" dirty="0" smtClean="0">
              <a:solidFill>
                <a:srgbClr val="C00000"/>
              </a:solidFill>
            </a:rPr>
            <a:t>=Accumulated </a:t>
          </a:r>
          <a:r>
            <a:rPr lang="en-US" b="1" dirty="0" err="1" smtClean="0">
              <a:solidFill>
                <a:srgbClr val="C00000"/>
              </a:solidFill>
            </a:rPr>
            <a:t>Glycation</a:t>
          </a:r>
          <a:r>
            <a:rPr lang="en-US" b="1" dirty="0" smtClean="0">
              <a:solidFill>
                <a:srgbClr val="C00000"/>
              </a:solidFill>
            </a:rPr>
            <a:t> End-Products</a:t>
          </a:r>
          <a:endParaRPr lang="en-IN" b="1" dirty="0">
            <a:solidFill>
              <a:srgbClr val="C00000"/>
            </a:solidFill>
          </a:endParaRPr>
        </a:p>
      </dgm:t>
    </dgm:pt>
    <dgm:pt modelId="{64D68AA9-2F4A-4D24-AAFB-BFA2916B332C}" type="parTrans" cxnId="{70AC8536-0293-4EFD-99C3-08D14A14F868}">
      <dgm:prSet/>
      <dgm:spPr/>
      <dgm:t>
        <a:bodyPr/>
        <a:lstStyle/>
        <a:p>
          <a:endParaRPr lang="en-IN" b="1"/>
        </a:p>
      </dgm:t>
    </dgm:pt>
    <dgm:pt modelId="{E984D4FA-2B67-436A-9691-46D4EE58DC80}" type="sibTrans" cxnId="{70AC8536-0293-4EFD-99C3-08D14A14F868}">
      <dgm:prSet/>
      <dgm:spPr/>
      <dgm:t>
        <a:bodyPr/>
        <a:lstStyle/>
        <a:p>
          <a:endParaRPr lang="en-IN" b="1"/>
        </a:p>
      </dgm:t>
    </dgm:pt>
    <dgm:pt modelId="{9EBED779-8775-4338-920F-B4D5BCC03F27}">
      <dgm:prSet/>
      <dgm:spPr/>
      <dgm:t>
        <a:bodyPr/>
        <a:lstStyle/>
        <a:p>
          <a:pPr rtl="0"/>
          <a:r>
            <a:rPr lang="en-US" b="1" dirty="0" smtClean="0"/>
            <a:t>Excessive </a:t>
          </a:r>
          <a:r>
            <a:rPr lang="en-US" b="1" dirty="0" err="1" smtClean="0"/>
            <a:t>AGEs</a:t>
          </a:r>
          <a:r>
            <a:rPr lang="en-US" b="1" dirty="0" smtClean="0"/>
            <a:t> formed in </a:t>
          </a:r>
          <a:r>
            <a:rPr lang="en-US" b="1" dirty="0" err="1" smtClean="0"/>
            <a:t>DM</a:t>
          </a:r>
          <a:r>
            <a:rPr lang="en-US" b="1" dirty="0" smtClean="0">
              <a:sym typeface="Wingdings" panose="05000000000000000000" pitchFamily="2" charset="2"/>
            </a:rPr>
            <a:t></a:t>
          </a:r>
          <a:r>
            <a:rPr lang="en-US" b="1" dirty="0" smtClean="0"/>
            <a:t> </a:t>
          </a:r>
          <a:r>
            <a:rPr lang="en-US" b="1" dirty="0" err="1" smtClean="0">
              <a:solidFill>
                <a:srgbClr val="C00000"/>
              </a:solidFill>
            </a:rPr>
            <a:t>croslink</a:t>
          </a:r>
          <a:r>
            <a:rPr lang="en-US" b="1" dirty="0" smtClean="0">
              <a:solidFill>
                <a:srgbClr val="C00000"/>
              </a:solidFill>
            </a:rPr>
            <a:t> to collagen</a:t>
          </a:r>
          <a:r>
            <a:rPr lang="en-US" b="1" dirty="0" smtClean="0">
              <a:sym typeface="Wingdings" panose="05000000000000000000" pitchFamily="2" charset="2"/>
            </a:rPr>
            <a:t></a:t>
          </a:r>
          <a:r>
            <a:rPr lang="en-US" b="1" dirty="0" smtClean="0"/>
            <a:t> makes collagen less soluble</a:t>
          </a:r>
          <a:r>
            <a:rPr lang="en-US" b="1" dirty="0" smtClean="0">
              <a:sym typeface="Wingdings" panose="05000000000000000000" pitchFamily="2" charset="2"/>
            </a:rPr>
            <a:t></a:t>
          </a:r>
          <a:r>
            <a:rPr lang="en-US" b="1" dirty="0" smtClean="0"/>
            <a:t> </a:t>
          </a:r>
          <a:r>
            <a:rPr lang="en-US" b="1" dirty="0" smtClean="0">
              <a:solidFill>
                <a:srgbClr val="C00000"/>
              </a:solidFill>
            </a:rPr>
            <a:t>less likely to be repaired/replaced</a:t>
          </a:r>
          <a:endParaRPr lang="en-IN" b="1" dirty="0">
            <a:solidFill>
              <a:srgbClr val="C00000"/>
            </a:solidFill>
          </a:endParaRPr>
        </a:p>
      </dgm:t>
    </dgm:pt>
    <dgm:pt modelId="{D0BB4CF1-5B29-4E74-A0E5-E53F2D50E19B}" type="parTrans" cxnId="{C88B0389-5C7C-4048-BFF5-0D5B044F1A35}">
      <dgm:prSet/>
      <dgm:spPr/>
      <dgm:t>
        <a:bodyPr/>
        <a:lstStyle/>
        <a:p>
          <a:endParaRPr lang="en-IN" b="1"/>
        </a:p>
      </dgm:t>
    </dgm:pt>
    <dgm:pt modelId="{7C4BDD02-C449-4422-A15D-91A2A2B9002D}" type="sibTrans" cxnId="{C88B0389-5C7C-4048-BFF5-0D5B044F1A35}">
      <dgm:prSet/>
      <dgm:spPr/>
      <dgm:t>
        <a:bodyPr/>
        <a:lstStyle/>
        <a:p>
          <a:endParaRPr lang="en-IN" b="1"/>
        </a:p>
      </dgm:t>
    </dgm:pt>
    <dgm:pt modelId="{0D2D9EF6-2C0D-4FF9-A9EA-033BD00299E6}">
      <dgm:prSet/>
      <dgm:spPr/>
      <dgm:t>
        <a:bodyPr/>
        <a:lstStyle/>
        <a:p>
          <a:pPr rtl="0"/>
          <a:r>
            <a:rPr lang="en-US" b="1" dirty="0" smtClean="0"/>
            <a:t>More older and weak collagen present in tissues</a:t>
          </a:r>
          <a:r>
            <a:rPr lang="en-US" b="1" dirty="0" smtClean="0">
              <a:sym typeface="Wingdings" panose="05000000000000000000" pitchFamily="2" charset="2"/>
            </a:rPr>
            <a:t></a:t>
          </a:r>
          <a:r>
            <a:rPr lang="en-US" b="1" dirty="0" smtClean="0"/>
            <a:t> makes its susceptible to pathogenic breakdown </a:t>
          </a:r>
          <a:endParaRPr lang="en-IN" b="1" dirty="0"/>
        </a:p>
      </dgm:t>
    </dgm:pt>
    <dgm:pt modelId="{10E25E6D-C9C5-4DDB-8A98-02FDD7856795}" type="parTrans" cxnId="{337F9BFC-7F40-4BB6-952B-A5FC8A80AD0F}">
      <dgm:prSet/>
      <dgm:spPr/>
      <dgm:t>
        <a:bodyPr/>
        <a:lstStyle/>
        <a:p>
          <a:endParaRPr lang="en-IN" b="1"/>
        </a:p>
      </dgm:t>
    </dgm:pt>
    <dgm:pt modelId="{05231DDC-AA5D-4E30-B72F-5FBF019AE347}" type="sibTrans" cxnId="{337F9BFC-7F40-4BB6-952B-A5FC8A80AD0F}">
      <dgm:prSet/>
      <dgm:spPr/>
      <dgm:t>
        <a:bodyPr/>
        <a:lstStyle/>
        <a:p>
          <a:endParaRPr lang="en-IN" b="1"/>
        </a:p>
      </dgm:t>
    </dgm:pt>
    <dgm:pt modelId="{79C444F2-5638-4A9D-82BD-381EAA8FAAD2}" type="pres">
      <dgm:prSet presAssocID="{C7CAFD69-BB0A-4E5D-BC49-8BF71D678E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2BF4B3D-EFBB-4ACF-9EF9-83B90CB7E5F4}" type="pres">
      <dgm:prSet presAssocID="{0D2D9EF6-2C0D-4FF9-A9EA-033BD00299E6}" presName="boxAndChildren" presStyleCnt="0"/>
      <dgm:spPr/>
    </dgm:pt>
    <dgm:pt modelId="{AE3705F6-F26E-4EA5-9B1D-2818432C3CA7}" type="pres">
      <dgm:prSet presAssocID="{0D2D9EF6-2C0D-4FF9-A9EA-033BD00299E6}" presName="parentTextBox" presStyleLbl="node1" presStyleIdx="0" presStyleCnt="3"/>
      <dgm:spPr/>
      <dgm:t>
        <a:bodyPr/>
        <a:lstStyle/>
        <a:p>
          <a:endParaRPr lang="en-IN"/>
        </a:p>
      </dgm:t>
    </dgm:pt>
    <dgm:pt modelId="{9C52BA6F-8CB5-4A94-BDF8-43A007A9AD62}" type="pres">
      <dgm:prSet presAssocID="{7C4BDD02-C449-4422-A15D-91A2A2B9002D}" presName="sp" presStyleCnt="0"/>
      <dgm:spPr/>
    </dgm:pt>
    <dgm:pt modelId="{7C92C39E-158F-49AC-95D3-BF226BCD550E}" type="pres">
      <dgm:prSet presAssocID="{9EBED779-8775-4338-920F-B4D5BCC03F27}" presName="arrowAndChildren" presStyleCnt="0"/>
      <dgm:spPr/>
    </dgm:pt>
    <dgm:pt modelId="{407BA7C0-4783-46F2-989C-F48C43D05BF6}" type="pres">
      <dgm:prSet presAssocID="{9EBED779-8775-4338-920F-B4D5BCC03F27}" presName="parentTextArrow" presStyleLbl="node1" presStyleIdx="1" presStyleCnt="3"/>
      <dgm:spPr/>
      <dgm:t>
        <a:bodyPr/>
        <a:lstStyle/>
        <a:p>
          <a:endParaRPr lang="en-IN"/>
        </a:p>
      </dgm:t>
    </dgm:pt>
    <dgm:pt modelId="{3D8F8D27-68A9-4388-BBD8-23BB1024E8C3}" type="pres">
      <dgm:prSet presAssocID="{E984D4FA-2B67-436A-9691-46D4EE58DC80}" presName="sp" presStyleCnt="0"/>
      <dgm:spPr/>
    </dgm:pt>
    <dgm:pt modelId="{F5FE2289-CB3D-4D45-9E76-E631CE0534B8}" type="pres">
      <dgm:prSet presAssocID="{71EDC89F-34F6-43CF-B726-8C12071C3DA3}" presName="arrowAndChildren" presStyleCnt="0"/>
      <dgm:spPr/>
    </dgm:pt>
    <dgm:pt modelId="{155E080F-A168-4466-BEBD-CEA617AFE926}" type="pres">
      <dgm:prSet presAssocID="{71EDC89F-34F6-43CF-B726-8C12071C3DA3}" presName="parentTextArrow" presStyleLbl="node1" presStyleIdx="2" presStyleCnt="3"/>
      <dgm:spPr/>
      <dgm:t>
        <a:bodyPr/>
        <a:lstStyle/>
        <a:p>
          <a:endParaRPr lang="en-IN"/>
        </a:p>
      </dgm:t>
    </dgm:pt>
  </dgm:ptLst>
  <dgm:cxnLst>
    <dgm:cxn modelId="{CB328D5E-9A9F-43C4-AF2A-2F1C120681FF}" type="presOf" srcId="{0D2D9EF6-2C0D-4FF9-A9EA-033BD00299E6}" destId="{AE3705F6-F26E-4EA5-9B1D-2818432C3CA7}" srcOrd="0" destOrd="0" presId="urn:microsoft.com/office/officeart/2005/8/layout/process4"/>
    <dgm:cxn modelId="{1F3FB962-9ACE-4E5A-8541-F5C4A96CCBDD}" type="presOf" srcId="{C7CAFD69-BB0A-4E5D-BC49-8BF71D678E41}" destId="{79C444F2-5638-4A9D-82BD-381EAA8FAAD2}" srcOrd="0" destOrd="0" presId="urn:microsoft.com/office/officeart/2005/8/layout/process4"/>
    <dgm:cxn modelId="{17B50C0F-D68F-4457-BB45-736EECD99259}" type="presOf" srcId="{71EDC89F-34F6-43CF-B726-8C12071C3DA3}" destId="{155E080F-A168-4466-BEBD-CEA617AFE926}" srcOrd="0" destOrd="0" presId="urn:microsoft.com/office/officeart/2005/8/layout/process4"/>
    <dgm:cxn modelId="{70AC8536-0293-4EFD-99C3-08D14A14F868}" srcId="{C7CAFD69-BB0A-4E5D-BC49-8BF71D678E41}" destId="{71EDC89F-34F6-43CF-B726-8C12071C3DA3}" srcOrd="0" destOrd="0" parTransId="{64D68AA9-2F4A-4D24-AAFB-BFA2916B332C}" sibTransId="{E984D4FA-2B67-436A-9691-46D4EE58DC80}"/>
    <dgm:cxn modelId="{337F9BFC-7F40-4BB6-952B-A5FC8A80AD0F}" srcId="{C7CAFD69-BB0A-4E5D-BC49-8BF71D678E41}" destId="{0D2D9EF6-2C0D-4FF9-A9EA-033BD00299E6}" srcOrd="2" destOrd="0" parTransId="{10E25E6D-C9C5-4DDB-8A98-02FDD7856795}" sibTransId="{05231DDC-AA5D-4E30-B72F-5FBF019AE347}"/>
    <dgm:cxn modelId="{1A0A1F4D-C81D-40B9-956B-9C612E9E738E}" type="presOf" srcId="{9EBED779-8775-4338-920F-B4D5BCC03F27}" destId="{407BA7C0-4783-46F2-989C-F48C43D05BF6}" srcOrd="0" destOrd="0" presId="urn:microsoft.com/office/officeart/2005/8/layout/process4"/>
    <dgm:cxn modelId="{C88B0389-5C7C-4048-BFF5-0D5B044F1A35}" srcId="{C7CAFD69-BB0A-4E5D-BC49-8BF71D678E41}" destId="{9EBED779-8775-4338-920F-B4D5BCC03F27}" srcOrd="1" destOrd="0" parTransId="{D0BB4CF1-5B29-4E74-A0E5-E53F2D50E19B}" sibTransId="{7C4BDD02-C449-4422-A15D-91A2A2B9002D}"/>
    <dgm:cxn modelId="{9B36A167-A0D4-4556-91AA-D8F85A71510B}" type="presParOf" srcId="{79C444F2-5638-4A9D-82BD-381EAA8FAAD2}" destId="{F2BF4B3D-EFBB-4ACF-9EF9-83B90CB7E5F4}" srcOrd="0" destOrd="0" presId="urn:microsoft.com/office/officeart/2005/8/layout/process4"/>
    <dgm:cxn modelId="{46ABA668-969B-497F-848E-DC35962AB896}" type="presParOf" srcId="{F2BF4B3D-EFBB-4ACF-9EF9-83B90CB7E5F4}" destId="{AE3705F6-F26E-4EA5-9B1D-2818432C3CA7}" srcOrd="0" destOrd="0" presId="urn:microsoft.com/office/officeart/2005/8/layout/process4"/>
    <dgm:cxn modelId="{651291FB-AD91-4574-B7E6-8CA5987860E0}" type="presParOf" srcId="{79C444F2-5638-4A9D-82BD-381EAA8FAAD2}" destId="{9C52BA6F-8CB5-4A94-BDF8-43A007A9AD62}" srcOrd="1" destOrd="0" presId="urn:microsoft.com/office/officeart/2005/8/layout/process4"/>
    <dgm:cxn modelId="{E16EDAB0-B1E4-4C9C-AED6-DA0EC3BAE234}" type="presParOf" srcId="{79C444F2-5638-4A9D-82BD-381EAA8FAAD2}" destId="{7C92C39E-158F-49AC-95D3-BF226BCD550E}" srcOrd="2" destOrd="0" presId="urn:microsoft.com/office/officeart/2005/8/layout/process4"/>
    <dgm:cxn modelId="{45C4FA4F-6DCE-44C5-9BFE-542A82DAC553}" type="presParOf" srcId="{7C92C39E-158F-49AC-95D3-BF226BCD550E}" destId="{407BA7C0-4783-46F2-989C-F48C43D05BF6}" srcOrd="0" destOrd="0" presId="urn:microsoft.com/office/officeart/2005/8/layout/process4"/>
    <dgm:cxn modelId="{6FC84455-F629-4601-A650-02D2EA9CB26B}" type="presParOf" srcId="{79C444F2-5638-4A9D-82BD-381EAA8FAAD2}" destId="{3D8F8D27-68A9-4388-BBD8-23BB1024E8C3}" srcOrd="3" destOrd="0" presId="urn:microsoft.com/office/officeart/2005/8/layout/process4"/>
    <dgm:cxn modelId="{EC36E077-9933-471B-8E65-D86CBF74515B}" type="presParOf" srcId="{79C444F2-5638-4A9D-82BD-381EAA8FAAD2}" destId="{F5FE2289-CB3D-4D45-9E76-E631CE0534B8}" srcOrd="4" destOrd="0" presId="urn:microsoft.com/office/officeart/2005/8/layout/process4"/>
    <dgm:cxn modelId="{A50C061B-F3E4-4383-8FD6-C46281F39F78}" type="presParOf" srcId="{F5FE2289-CB3D-4D45-9E76-E631CE0534B8}" destId="{155E080F-A168-4466-BEBD-CEA617AFE9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7D11D-4891-4D65-AD09-A7B8DC59D9CB}">
      <dsp:nvSpPr>
        <dsp:cNvPr id="0" name=""/>
        <dsp:cNvSpPr/>
      </dsp:nvSpPr>
      <dsp:spPr>
        <a:xfrm>
          <a:off x="0" y="421754"/>
          <a:ext cx="797673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9D88D-E734-492D-B500-04E383464866}">
      <dsp:nvSpPr>
        <dsp:cNvPr id="0" name=""/>
        <dsp:cNvSpPr/>
      </dsp:nvSpPr>
      <dsp:spPr>
        <a:xfrm>
          <a:off x="398836" y="141314"/>
          <a:ext cx="5583711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1051" tIns="0" rIns="211051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Endocrine Disorders and Hormonal Changes</a:t>
          </a:r>
          <a:endParaRPr lang="en-IN" sz="2200" b="1" kern="1200"/>
        </a:p>
      </dsp:txBody>
      <dsp:txXfrm>
        <a:off x="426216" y="168694"/>
        <a:ext cx="5528951" cy="506120"/>
      </dsp:txXfrm>
    </dsp:sp>
    <dsp:sp modelId="{B4917F6F-4BCA-4A4D-896D-4A89FAD6EDC9}">
      <dsp:nvSpPr>
        <dsp:cNvPr id="0" name=""/>
        <dsp:cNvSpPr/>
      </dsp:nvSpPr>
      <dsp:spPr>
        <a:xfrm>
          <a:off x="0" y="1283594"/>
          <a:ext cx="797673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AD106-DB4A-425E-A8D6-07D9A715F0EF}">
      <dsp:nvSpPr>
        <dsp:cNvPr id="0" name=""/>
        <dsp:cNvSpPr/>
      </dsp:nvSpPr>
      <dsp:spPr>
        <a:xfrm>
          <a:off x="398836" y="1003154"/>
          <a:ext cx="5583711" cy="560880"/>
        </a:xfrm>
        <a:prstGeom prst="roundRect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1051" tIns="0" rIns="211051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Hematologic Disorders and Immune Deficiencies</a:t>
          </a:r>
          <a:endParaRPr lang="en-IN" sz="2200" b="1" kern="1200"/>
        </a:p>
      </dsp:txBody>
      <dsp:txXfrm>
        <a:off x="426216" y="1030534"/>
        <a:ext cx="5528951" cy="506120"/>
      </dsp:txXfrm>
    </dsp:sp>
    <dsp:sp modelId="{8B3AAC30-DF4C-4EFE-A0E5-42EA141E313F}">
      <dsp:nvSpPr>
        <dsp:cNvPr id="0" name=""/>
        <dsp:cNvSpPr/>
      </dsp:nvSpPr>
      <dsp:spPr>
        <a:xfrm>
          <a:off x="0" y="2145434"/>
          <a:ext cx="797673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4A44F-BDA3-49A1-A67C-9F0101CD73FD}">
      <dsp:nvSpPr>
        <dsp:cNvPr id="0" name=""/>
        <dsp:cNvSpPr/>
      </dsp:nvSpPr>
      <dsp:spPr>
        <a:xfrm>
          <a:off x="398836" y="1864994"/>
          <a:ext cx="5583711" cy="56088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1051" tIns="0" rIns="211051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smtClean="0"/>
            <a:t>Genetic Disorders</a:t>
          </a:r>
          <a:endParaRPr lang="en-IN" sz="2200" b="1" kern="1200"/>
        </a:p>
      </dsp:txBody>
      <dsp:txXfrm>
        <a:off x="426216" y="1892374"/>
        <a:ext cx="5528951" cy="506120"/>
      </dsp:txXfrm>
    </dsp:sp>
    <dsp:sp modelId="{A268D3FF-CA20-4066-AC48-3EE81BB8F42F}">
      <dsp:nvSpPr>
        <dsp:cNvPr id="0" name=""/>
        <dsp:cNvSpPr/>
      </dsp:nvSpPr>
      <dsp:spPr>
        <a:xfrm>
          <a:off x="0" y="3007274"/>
          <a:ext cx="797673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8537E-3254-4BFF-94C7-34BF3D013447}">
      <dsp:nvSpPr>
        <dsp:cNvPr id="0" name=""/>
        <dsp:cNvSpPr/>
      </dsp:nvSpPr>
      <dsp:spPr>
        <a:xfrm>
          <a:off x="398836" y="2726834"/>
          <a:ext cx="5583711" cy="56088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1051" tIns="0" rIns="211051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smtClean="0"/>
            <a:t>Stress and Psychosomatic Disorders</a:t>
          </a:r>
          <a:endParaRPr lang="en-IN" sz="2200" b="1" kern="1200"/>
        </a:p>
      </dsp:txBody>
      <dsp:txXfrm>
        <a:off x="426216" y="2754214"/>
        <a:ext cx="5528951" cy="506120"/>
      </dsp:txXfrm>
    </dsp:sp>
    <dsp:sp modelId="{0889C706-B3B8-4D94-822E-90535A7CD979}">
      <dsp:nvSpPr>
        <dsp:cNvPr id="0" name=""/>
        <dsp:cNvSpPr/>
      </dsp:nvSpPr>
      <dsp:spPr>
        <a:xfrm>
          <a:off x="0" y="3869114"/>
          <a:ext cx="797673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1A895-AF7C-4DFA-85FF-B3625CAC8670}">
      <dsp:nvSpPr>
        <dsp:cNvPr id="0" name=""/>
        <dsp:cNvSpPr/>
      </dsp:nvSpPr>
      <dsp:spPr>
        <a:xfrm>
          <a:off x="398836" y="3588674"/>
          <a:ext cx="5583711" cy="56088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1051" tIns="0" rIns="211051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smtClean="0"/>
            <a:t>Nutritional Influences</a:t>
          </a:r>
          <a:endParaRPr lang="en-IN" sz="2200" b="1" kern="1200"/>
        </a:p>
      </dsp:txBody>
      <dsp:txXfrm>
        <a:off x="426216" y="3616054"/>
        <a:ext cx="5528951" cy="506120"/>
      </dsp:txXfrm>
    </dsp:sp>
    <dsp:sp modelId="{30D61AFC-3FB0-420A-87B4-384DC69AF91C}">
      <dsp:nvSpPr>
        <dsp:cNvPr id="0" name=""/>
        <dsp:cNvSpPr/>
      </dsp:nvSpPr>
      <dsp:spPr>
        <a:xfrm>
          <a:off x="0" y="4730954"/>
          <a:ext cx="797673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75FD0-38B9-42FA-B043-51BEC6567C48}">
      <dsp:nvSpPr>
        <dsp:cNvPr id="0" name=""/>
        <dsp:cNvSpPr/>
      </dsp:nvSpPr>
      <dsp:spPr>
        <a:xfrm>
          <a:off x="398836" y="4450514"/>
          <a:ext cx="5583711" cy="560880"/>
        </a:xfrm>
        <a:prstGeom prst="roundRect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1051" tIns="0" rIns="211051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dirty="0" smtClean="0"/>
            <a:t>Medications</a:t>
          </a:r>
          <a:endParaRPr lang="en-IN" sz="2200" b="1" kern="1200" dirty="0"/>
        </a:p>
      </dsp:txBody>
      <dsp:txXfrm>
        <a:off x="426216" y="4477894"/>
        <a:ext cx="5528951" cy="506120"/>
      </dsp:txXfrm>
    </dsp:sp>
    <dsp:sp modelId="{0EB89AB4-08AE-42E2-927C-C8439C3A3F7D}">
      <dsp:nvSpPr>
        <dsp:cNvPr id="0" name=""/>
        <dsp:cNvSpPr/>
      </dsp:nvSpPr>
      <dsp:spPr>
        <a:xfrm>
          <a:off x="0" y="5592794"/>
          <a:ext cx="797673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B9DD6-A973-4800-B996-ABD600E6579B}">
      <dsp:nvSpPr>
        <dsp:cNvPr id="0" name=""/>
        <dsp:cNvSpPr/>
      </dsp:nvSpPr>
      <dsp:spPr>
        <a:xfrm>
          <a:off x="398836" y="5312354"/>
          <a:ext cx="5583711" cy="56088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1051" tIns="0" rIns="211051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kern="1200" dirty="0" smtClean="0"/>
            <a:t>Other Systemic Conditions</a:t>
          </a:r>
          <a:endParaRPr lang="en-IN" sz="2200" b="1" kern="1200" dirty="0"/>
        </a:p>
      </dsp:txBody>
      <dsp:txXfrm>
        <a:off x="426216" y="5339734"/>
        <a:ext cx="5528951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73348-CADC-4648-92AA-819F90679586}">
      <dsp:nvSpPr>
        <dsp:cNvPr id="0" name=""/>
        <dsp:cNvSpPr/>
      </dsp:nvSpPr>
      <dsp:spPr>
        <a:xfrm>
          <a:off x="0" y="4481289"/>
          <a:ext cx="8314934" cy="9803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increased susceptibility of patients with diabetes to infection</a:t>
          </a:r>
          <a:endParaRPr lang="en-IN" sz="2000" b="1" kern="1200" dirty="0"/>
        </a:p>
      </dsp:txBody>
      <dsp:txXfrm>
        <a:off x="0" y="4481289"/>
        <a:ext cx="8314934" cy="980396"/>
      </dsp:txXfrm>
    </dsp:sp>
    <dsp:sp modelId="{EA79D9B9-6500-4714-A390-B7129DA00684}">
      <dsp:nvSpPr>
        <dsp:cNvPr id="0" name=""/>
        <dsp:cNvSpPr/>
      </dsp:nvSpPr>
      <dsp:spPr>
        <a:xfrm rot="10800000">
          <a:off x="0" y="2988145"/>
          <a:ext cx="8314934" cy="1507850"/>
        </a:xfrm>
        <a:prstGeom prst="upArrowCallou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primary defense mounted by PMNs against periodontal pathogens is diminished, and bacterial </a:t>
          </a:r>
          <a:r>
            <a:rPr lang="en-IN" sz="2000" b="1" kern="1200" smtClean="0"/>
            <a:t>proliferation is more likely.</a:t>
          </a:r>
          <a:endParaRPr lang="en-IN" sz="2000" b="1" kern="1200" dirty="0"/>
        </a:p>
      </dsp:txBody>
      <dsp:txXfrm rot="10800000">
        <a:off x="0" y="2988145"/>
        <a:ext cx="8314934" cy="979756"/>
      </dsp:txXfrm>
    </dsp:sp>
    <dsp:sp modelId="{E3D56A34-ED33-4078-AB15-7902CAD15275}">
      <dsp:nvSpPr>
        <dsp:cNvPr id="0" name=""/>
        <dsp:cNvSpPr/>
      </dsp:nvSpPr>
      <dsp:spPr>
        <a:xfrm rot="10800000">
          <a:off x="0" y="1495001"/>
          <a:ext cx="8314934" cy="1507850"/>
        </a:xfrm>
        <a:prstGeom prst="upArrowCallou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impaired chemotaxis, defective phagocytosis, or impaired adherence. </a:t>
          </a:r>
          <a:endParaRPr lang="en-IN" sz="2000" b="1" kern="1200" dirty="0"/>
        </a:p>
      </dsp:txBody>
      <dsp:txXfrm rot="10800000">
        <a:off x="0" y="1495001"/>
        <a:ext cx="8314934" cy="979756"/>
      </dsp:txXfrm>
    </dsp:sp>
    <dsp:sp modelId="{3CBF52A8-55CA-469D-891E-4CE1F5C29240}">
      <dsp:nvSpPr>
        <dsp:cNvPr id="0" name=""/>
        <dsp:cNvSpPr/>
      </dsp:nvSpPr>
      <dsp:spPr>
        <a:xfrm rot="10800000">
          <a:off x="0" y="1857"/>
          <a:ext cx="8314934" cy="1507850"/>
        </a:xfrm>
        <a:prstGeom prst="upArrowCallou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In patients with poorly controlled diabetes, functions of PMNs, monocytes, and macrophages are impaired. </a:t>
          </a:r>
          <a:endParaRPr lang="en-IN" sz="2000" b="1" kern="1200" dirty="0"/>
        </a:p>
      </dsp:txBody>
      <dsp:txXfrm rot="10800000">
        <a:off x="0" y="1857"/>
        <a:ext cx="8314934" cy="979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705F6-F26E-4EA5-9B1D-2818432C3CA7}">
      <dsp:nvSpPr>
        <dsp:cNvPr id="0" name=""/>
        <dsp:cNvSpPr/>
      </dsp:nvSpPr>
      <dsp:spPr>
        <a:xfrm>
          <a:off x="0" y="2711970"/>
          <a:ext cx="8277606" cy="8901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More older and weak collagen present in tissues</a:t>
          </a:r>
          <a:r>
            <a:rPr lang="en-US" sz="2100" b="1" kern="1200" dirty="0" smtClean="0">
              <a:sym typeface="Wingdings" panose="05000000000000000000" pitchFamily="2" charset="2"/>
            </a:rPr>
            <a:t></a:t>
          </a:r>
          <a:r>
            <a:rPr lang="en-US" sz="2100" b="1" kern="1200" dirty="0" smtClean="0"/>
            <a:t> makes its susceptible to pathogenic breakdown </a:t>
          </a:r>
          <a:endParaRPr lang="en-IN" sz="2100" b="1" kern="1200" dirty="0"/>
        </a:p>
      </dsp:txBody>
      <dsp:txXfrm>
        <a:off x="0" y="2711970"/>
        <a:ext cx="8277606" cy="890129"/>
      </dsp:txXfrm>
    </dsp:sp>
    <dsp:sp modelId="{407BA7C0-4783-46F2-989C-F48C43D05BF6}">
      <dsp:nvSpPr>
        <dsp:cNvPr id="0" name=""/>
        <dsp:cNvSpPr/>
      </dsp:nvSpPr>
      <dsp:spPr>
        <a:xfrm rot="10800000">
          <a:off x="0" y="1356303"/>
          <a:ext cx="8277606" cy="1369018"/>
        </a:xfrm>
        <a:prstGeom prst="upArrowCallou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Excessive </a:t>
          </a:r>
          <a:r>
            <a:rPr lang="en-US" sz="2100" b="1" kern="1200" dirty="0" err="1" smtClean="0"/>
            <a:t>AGEs</a:t>
          </a:r>
          <a:r>
            <a:rPr lang="en-US" sz="2100" b="1" kern="1200" dirty="0" smtClean="0"/>
            <a:t> formed in </a:t>
          </a:r>
          <a:r>
            <a:rPr lang="en-US" sz="2100" b="1" kern="1200" dirty="0" err="1" smtClean="0"/>
            <a:t>DM</a:t>
          </a:r>
          <a:r>
            <a:rPr lang="en-US" sz="2100" b="1" kern="1200" dirty="0" smtClean="0">
              <a:sym typeface="Wingdings" panose="05000000000000000000" pitchFamily="2" charset="2"/>
            </a:rPr>
            <a:t></a:t>
          </a:r>
          <a:r>
            <a:rPr lang="en-US" sz="2100" b="1" kern="1200" dirty="0" smtClean="0"/>
            <a:t> </a:t>
          </a:r>
          <a:r>
            <a:rPr lang="en-US" sz="2100" b="1" kern="1200" dirty="0" err="1" smtClean="0">
              <a:solidFill>
                <a:srgbClr val="C00000"/>
              </a:solidFill>
            </a:rPr>
            <a:t>croslink</a:t>
          </a:r>
          <a:r>
            <a:rPr lang="en-US" sz="2100" b="1" kern="1200" dirty="0" smtClean="0">
              <a:solidFill>
                <a:srgbClr val="C00000"/>
              </a:solidFill>
            </a:rPr>
            <a:t> to collagen</a:t>
          </a:r>
          <a:r>
            <a:rPr lang="en-US" sz="2100" b="1" kern="1200" dirty="0" smtClean="0">
              <a:sym typeface="Wingdings" panose="05000000000000000000" pitchFamily="2" charset="2"/>
            </a:rPr>
            <a:t></a:t>
          </a:r>
          <a:r>
            <a:rPr lang="en-US" sz="2100" b="1" kern="1200" dirty="0" smtClean="0"/>
            <a:t> makes collagen less soluble</a:t>
          </a:r>
          <a:r>
            <a:rPr lang="en-US" sz="2100" b="1" kern="1200" dirty="0" smtClean="0">
              <a:sym typeface="Wingdings" panose="05000000000000000000" pitchFamily="2" charset="2"/>
            </a:rPr>
            <a:t></a:t>
          </a:r>
          <a:r>
            <a:rPr lang="en-US" sz="2100" b="1" kern="1200" dirty="0" smtClean="0"/>
            <a:t> </a:t>
          </a:r>
          <a:r>
            <a:rPr lang="en-US" sz="2100" b="1" kern="1200" dirty="0" smtClean="0">
              <a:solidFill>
                <a:srgbClr val="C00000"/>
              </a:solidFill>
            </a:rPr>
            <a:t>less likely to be repaired/replaced</a:t>
          </a:r>
          <a:endParaRPr lang="en-IN" sz="2100" b="1" kern="1200" dirty="0">
            <a:solidFill>
              <a:srgbClr val="C00000"/>
            </a:solidFill>
          </a:endParaRPr>
        </a:p>
      </dsp:txBody>
      <dsp:txXfrm rot="10800000">
        <a:off x="0" y="1356303"/>
        <a:ext cx="8277606" cy="889547"/>
      </dsp:txXfrm>
    </dsp:sp>
    <dsp:sp modelId="{155E080F-A168-4466-BEBD-CEA617AFE926}">
      <dsp:nvSpPr>
        <dsp:cNvPr id="0" name=""/>
        <dsp:cNvSpPr/>
      </dsp:nvSpPr>
      <dsp:spPr>
        <a:xfrm rot="10800000">
          <a:off x="0" y="636"/>
          <a:ext cx="8277606" cy="1369018"/>
        </a:xfrm>
        <a:prstGeom prst="upArrowCallou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In hyperglycemic state: </a:t>
          </a:r>
          <a:r>
            <a:rPr lang="en-US" sz="2100" b="1" kern="1200" dirty="0" err="1" smtClean="0"/>
            <a:t>nonenzymatic</a:t>
          </a:r>
          <a:r>
            <a:rPr lang="en-US" sz="2100" b="1" kern="1200" dirty="0" smtClean="0"/>
            <a:t> glycosylation of proteins &amp; matrix molecules</a:t>
          </a:r>
          <a:r>
            <a:rPr lang="en-US" sz="2100" b="1" kern="1200" dirty="0" smtClean="0">
              <a:sym typeface="Wingdings" panose="05000000000000000000" pitchFamily="2" charset="2"/>
            </a:rPr>
            <a:t></a:t>
          </a:r>
          <a:r>
            <a:rPr lang="en-US" sz="2100" b="1" kern="1200" dirty="0" smtClean="0"/>
            <a:t> forms </a:t>
          </a:r>
          <a:r>
            <a:rPr lang="en-US" sz="2100" b="1" kern="1200" dirty="0" err="1" smtClean="0">
              <a:solidFill>
                <a:srgbClr val="C00000"/>
              </a:solidFill>
            </a:rPr>
            <a:t>AGEs</a:t>
          </a:r>
          <a:r>
            <a:rPr lang="en-US" sz="2100" b="1" kern="1200" dirty="0" smtClean="0">
              <a:solidFill>
                <a:srgbClr val="C00000"/>
              </a:solidFill>
            </a:rPr>
            <a:t>=Accumulated </a:t>
          </a:r>
          <a:r>
            <a:rPr lang="en-US" sz="2100" b="1" kern="1200" dirty="0" err="1" smtClean="0">
              <a:solidFill>
                <a:srgbClr val="C00000"/>
              </a:solidFill>
            </a:rPr>
            <a:t>Glycation</a:t>
          </a:r>
          <a:r>
            <a:rPr lang="en-US" sz="2100" b="1" kern="1200" dirty="0" smtClean="0">
              <a:solidFill>
                <a:srgbClr val="C00000"/>
              </a:solidFill>
            </a:rPr>
            <a:t> End-Products</a:t>
          </a:r>
          <a:endParaRPr lang="en-IN" sz="2100" b="1" kern="1200" dirty="0">
            <a:solidFill>
              <a:srgbClr val="C00000"/>
            </a:solidFill>
          </a:endParaRPr>
        </a:p>
      </dsp:txBody>
      <dsp:txXfrm rot="10800000">
        <a:off x="0" y="636"/>
        <a:ext cx="8277606" cy="889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E2D9-FFB1-4F46-BFB9-00C52D840951}" type="datetimeFigureOut">
              <a:rPr lang="en-IN" smtClean="0"/>
              <a:t>02-03-2022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536-A5F6-4BB3-813E-C9B5880A1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525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E2D9-FFB1-4F46-BFB9-00C52D840951}" type="datetimeFigureOut">
              <a:rPr lang="en-IN" smtClean="0"/>
              <a:t>02-03-2022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536-A5F6-4BB3-813E-C9B5880A1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393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E2D9-FFB1-4F46-BFB9-00C52D840951}" type="datetimeFigureOut">
              <a:rPr lang="en-IN" smtClean="0"/>
              <a:t>02-03-2022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536-A5F6-4BB3-813E-C9B5880A1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912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E2D9-FFB1-4F46-BFB9-00C52D840951}" type="datetimeFigureOut">
              <a:rPr lang="en-IN" smtClean="0"/>
              <a:t>02-03-2022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536-A5F6-4BB3-813E-C9B5880A1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822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E2D9-FFB1-4F46-BFB9-00C52D840951}" type="datetimeFigureOut">
              <a:rPr lang="en-IN" smtClean="0"/>
              <a:t>02-03-2022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536-A5F6-4BB3-813E-C9B5880A1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97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E2D9-FFB1-4F46-BFB9-00C52D840951}" type="datetimeFigureOut">
              <a:rPr lang="en-IN" smtClean="0"/>
              <a:t>02-03-2022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536-A5F6-4BB3-813E-C9B5880A1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21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E2D9-FFB1-4F46-BFB9-00C52D840951}" type="datetimeFigureOut">
              <a:rPr lang="en-IN" smtClean="0"/>
              <a:t>02-03-2022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536-A5F6-4BB3-813E-C9B5880A1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499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E2D9-FFB1-4F46-BFB9-00C52D840951}" type="datetimeFigureOut">
              <a:rPr lang="en-IN" smtClean="0"/>
              <a:t>02-03-2022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536-A5F6-4BB3-813E-C9B5880A1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045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E2D9-FFB1-4F46-BFB9-00C52D840951}" type="datetimeFigureOut">
              <a:rPr lang="en-IN" smtClean="0"/>
              <a:t>02-03-2022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536-A5F6-4BB3-813E-C9B5880A1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13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E2D9-FFB1-4F46-BFB9-00C52D840951}" type="datetimeFigureOut">
              <a:rPr lang="en-IN" smtClean="0"/>
              <a:t>02-03-2022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536-A5F6-4BB3-813E-C9B5880A1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72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E2D9-FFB1-4F46-BFB9-00C52D840951}" type="datetimeFigureOut">
              <a:rPr lang="en-IN" smtClean="0"/>
              <a:t>02-03-2022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5F536-A5F6-4BB3-813E-C9B5880A1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050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E2D9-FFB1-4F46-BFB9-00C52D840951}" type="datetimeFigureOut">
              <a:rPr lang="en-IN" smtClean="0"/>
              <a:t>02-03-2022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F536-A5F6-4BB3-813E-C9B5880A1F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184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INFLUENCE OF SYSTEMIC CONDITIONS</a:t>
            </a:r>
            <a:br>
              <a:rPr lang="en-IN" b="1" dirty="0" smtClean="0">
                <a:solidFill>
                  <a:srgbClr val="C00000"/>
                </a:solidFill>
              </a:rPr>
            </a:br>
            <a:r>
              <a:rPr lang="en-IN" b="1" dirty="0" smtClean="0">
                <a:solidFill>
                  <a:srgbClr val="C00000"/>
                </a:solidFill>
              </a:rPr>
              <a:t>ON THE PERIODONTIUM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65085"/>
            <a:ext cx="6858000" cy="1655762"/>
          </a:xfrm>
        </p:spPr>
        <p:txBody>
          <a:bodyPr/>
          <a:lstStyle/>
          <a:p>
            <a:r>
              <a:rPr lang="en-US" dirty="0" smtClean="0"/>
              <a:t>Dr. Hema Duddukuri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43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65" y="-75481"/>
            <a:ext cx="7886700" cy="132556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2200" b="1" dirty="0" smtClean="0">
                <a:solidFill>
                  <a:srgbClr val="C00000"/>
                </a:solidFill>
              </a:rPr>
              <a:t>Bacterial pathogens:</a:t>
            </a:r>
            <a:br>
              <a:rPr lang="en-US" sz="2200" b="1" dirty="0" smtClean="0">
                <a:solidFill>
                  <a:srgbClr val="C00000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02" y="898699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smtClean="0"/>
              <a:t>Increased glucose levels in blood and </a:t>
            </a:r>
            <a:r>
              <a:rPr lang="en-US" sz="2200" b="1" dirty="0" err="1" smtClean="0"/>
              <a:t>GCF</a:t>
            </a:r>
            <a:r>
              <a:rPr lang="en-US" sz="2200" b="1" dirty="0" smtClean="0">
                <a:sym typeface="Wingdings" panose="05000000000000000000" pitchFamily="2" charset="2"/>
              </a:rPr>
              <a:t> favors growth of pathogenic bacteria.</a:t>
            </a:r>
          </a:p>
          <a:p>
            <a:pPr>
              <a:lnSpc>
                <a:spcPct val="120000"/>
              </a:lnSpc>
            </a:pPr>
            <a:endParaRPr lang="en-US" sz="2200" b="1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sz="2200" b="1" dirty="0" smtClean="0"/>
              <a:t>Type </a:t>
            </a:r>
            <a:r>
              <a:rPr lang="en-US" sz="2200" b="1" dirty="0"/>
              <a:t>1 diabetes mellitus and </a:t>
            </a:r>
            <a:r>
              <a:rPr lang="en-US" sz="2200" b="1" dirty="0" smtClean="0"/>
              <a:t>periodontitis</a:t>
            </a:r>
            <a:r>
              <a:rPr lang="en-US" sz="2200" dirty="0" smtClean="0"/>
              <a:t>: mainly of </a:t>
            </a:r>
            <a:r>
              <a:rPr lang="en-IN" sz="2200" i="1" dirty="0" err="1" smtClean="0"/>
              <a:t>Capnocytophaga</a:t>
            </a:r>
            <a:r>
              <a:rPr lang="en-IN" sz="2200" dirty="0"/>
              <a:t>, anaerobic </a:t>
            </a:r>
            <a:r>
              <a:rPr lang="en-IN" sz="2200" dirty="0" err="1"/>
              <a:t>vibrios</a:t>
            </a:r>
            <a:r>
              <a:rPr lang="en-IN" sz="2200" dirty="0"/>
              <a:t>, and </a:t>
            </a:r>
            <a:r>
              <a:rPr lang="en-IN" sz="2200" i="1" dirty="0"/>
              <a:t>Actinomyces </a:t>
            </a:r>
            <a:r>
              <a:rPr lang="en-IN" sz="2200" dirty="0" smtClean="0"/>
              <a:t>species. 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Type </a:t>
            </a:r>
            <a:r>
              <a:rPr lang="en-US" sz="2200" b="1" dirty="0"/>
              <a:t>2 diabetes </a:t>
            </a:r>
            <a:r>
              <a:rPr lang="en-US" sz="2200" b="1" dirty="0" smtClean="0"/>
              <a:t>with severe periodontal lesions: </a:t>
            </a:r>
            <a:r>
              <a:rPr lang="en-US" sz="2200" dirty="0" smtClean="0"/>
              <a:t>Black-pigmented </a:t>
            </a:r>
            <a:r>
              <a:rPr lang="en-US" sz="2200" dirty="0"/>
              <a:t>species—especially </a:t>
            </a:r>
            <a:r>
              <a:rPr lang="en-US" sz="2200" i="1" dirty="0" smtClean="0"/>
              <a:t>P. gingivalis</a:t>
            </a:r>
            <a:r>
              <a:rPr lang="en-US" sz="2200" i="1" dirty="0"/>
              <a:t>, P. intermedia, </a:t>
            </a:r>
            <a:r>
              <a:rPr lang="en-US" sz="2200" dirty="0"/>
              <a:t>and </a:t>
            </a:r>
            <a:r>
              <a:rPr lang="en-US" sz="2200" i="1" dirty="0"/>
              <a:t>C. rectus</a:t>
            </a:r>
            <a:r>
              <a:rPr lang="en-US" sz="2200" dirty="0"/>
              <a:t>—are </a:t>
            </a:r>
            <a:r>
              <a:rPr lang="en-US" sz="2200" dirty="0" smtClean="0"/>
              <a:t>prominent.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1885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64" y="0"/>
            <a:ext cx="7886700" cy="132556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2200" b="1" dirty="0" err="1" smtClean="0">
                <a:solidFill>
                  <a:srgbClr val="FF0000"/>
                </a:solidFill>
              </a:rPr>
              <a:t>Polymorphonuclear</a:t>
            </a:r>
            <a:r>
              <a:rPr lang="en-US" sz="2200" b="1" dirty="0" smtClean="0">
                <a:solidFill>
                  <a:srgbClr val="FF0000"/>
                </a:solidFill>
              </a:rPr>
              <a:t> leukocyte function: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527399"/>
              </p:ext>
            </p:extLst>
          </p:nvPr>
        </p:nvGraphicFramePr>
        <p:xfrm>
          <a:off x="453285" y="1037464"/>
          <a:ext cx="8314934" cy="5463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BF52A8-55CA-469D-891E-4CE1F5C29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CBF52A8-55CA-469D-891E-4CE1F5C29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D56A34-ED33-4078-AB15-7902CAD15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3D56A34-ED33-4078-AB15-7902CAD15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79D9B9-6500-4714-A390-B7129DA00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EA79D9B9-6500-4714-A390-B7129DA00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573348-CADC-4648-92AA-819F9067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D573348-CADC-4648-92AA-819F90679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95" y="277443"/>
            <a:ext cx="7886700" cy="812321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Altered collagen metabolism:</a:t>
            </a:r>
            <a:r>
              <a:rPr lang="en-IN" sz="2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IN" sz="22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" y="888596"/>
            <a:ext cx="8277606" cy="1744876"/>
          </a:xfrm>
        </p:spPr>
        <p:txBody>
          <a:bodyPr>
            <a:normAutofit/>
          </a:bodyPr>
          <a:lstStyle/>
          <a:p>
            <a:r>
              <a:rPr lang="en-US" sz="2400" dirty="0"/>
              <a:t>Chronic hyperglycemia impairs collagen structure and </a:t>
            </a:r>
            <a:r>
              <a:rPr lang="en-US" sz="2400" dirty="0" smtClean="0"/>
              <a:t>function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IN" sz="2400" dirty="0"/>
              <a:t>affects the synthesis, </a:t>
            </a:r>
            <a:r>
              <a:rPr lang="en-IN" sz="2400" dirty="0" smtClean="0"/>
              <a:t>maturation, </a:t>
            </a:r>
            <a:r>
              <a:rPr lang="en-US" sz="2400" dirty="0" smtClean="0"/>
              <a:t>and </a:t>
            </a:r>
            <a:r>
              <a:rPr lang="en-US" sz="2400" dirty="0"/>
              <a:t>maintenance of collagen and extracellular </a:t>
            </a:r>
            <a:r>
              <a:rPr lang="en-US" sz="2400" dirty="0" smtClean="0"/>
              <a:t>matrix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/>
              <a:t>impact the integrity of the </a:t>
            </a:r>
            <a:r>
              <a:rPr lang="en-US" sz="2400" dirty="0" smtClean="0"/>
              <a:t>periodontium</a:t>
            </a:r>
          </a:p>
          <a:p>
            <a:endParaRPr lang="en-US" sz="2400" dirty="0" smtClean="0"/>
          </a:p>
          <a:p>
            <a:pPr lvl="1"/>
            <a:endParaRPr lang="en-IN" sz="20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61587072"/>
              </p:ext>
            </p:extLst>
          </p:nvPr>
        </p:nvGraphicFramePr>
        <p:xfrm>
          <a:off x="537210" y="2468880"/>
          <a:ext cx="8277606" cy="360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2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5E080F-A168-4466-BEBD-CEA617AFE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55E080F-A168-4466-BEBD-CEA617AFE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7BA7C0-4783-46F2-989C-F48C43D0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07BA7C0-4783-46F2-989C-F48C43D0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3705F6-F26E-4EA5-9B1D-2818432C3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E3705F6-F26E-4EA5-9B1D-2818432C3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Metabolic syndrome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05001"/>
            <a:ext cx="816462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 condition of </a:t>
            </a:r>
            <a:r>
              <a:rPr lang="en-US" sz="2400" b="1" dirty="0"/>
              <a:t>abdominal </a:t>
            </a:r>
            <a:r>
              <a:rPr lang="en-US" sz="2400" b="1" dirty="0" smtClean="0"/>
              <a:t>obesity combined </a:t>
            </a:r>
            <a:r>
              <a:rPr lang="en-US" sz="2400" dirty="0"/>
              <a:t>with two or more of the following metabolic </a:t>
            </a:r>
            <a:r>
              <a:rPr lang="en-US" sz="2400" dirty="0" smtClean="0"/>
              <a:t>disturbances: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000" b="1" dirty="0" smtClean="0"/>
              <a:t>hypertension</a:t>
            </a:r>
            <a:r>
              <a:rPr lang="en-IN" sz="2000" b="1" dirty="0"/>
              <a:t>, </a:t>
            </a:r>
            <a:endParaRPr lang="en-IN" sz="2000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000" b="1" dirty="0" err="1" smtClean="0"/>
              <a:t>dyslipidemia</a:t>
            </a:r>
            <a:r>
              <a:rPr lang="en-IN" sz="2000" b="1" dirty="0"/>
              <a:t>, and </a:t>
            </a:r>
            <a:endParaRPr lang="en-IN" sz="2000" b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IN" sz="2000" b="1" dirty="0" err="1" smtClean="0"/>
              <a:t>Hyperglycemia</a:t>
            </a:r>
            <a:endParaRPr lang="en-IN" sz="2000" b="1" dirty="0" smtClean="0"/>
          </a:p>
          <a:p>
            <a:r>
              <a:rPr lang="en-IN" sz="2400" dirty="0" smtClean="0"/>
              <a:t>The </a:t>
            </a:r>
            <a:r>
              <a:rPr lang="en-US" sz="2400" dirty="0" smtClean="0"/>
              <a:t>association </a:t>
            </a:r>
            <a:r>
              <a:rPr lang="en-US" sz="2400" dirty="0"/>
              <a:t>between periodontitis and metabolic syndrome is </a:t>
            </a:r>
            <a:r>
              <a:rPr lang="en-US" sz="2400" dirty="0" smtClean="0"/>
              <a:t>thought to </a:t>
            </a:r>
            <a:r>
              <a:rPr lang="en-US" sz="2400" dirty="0"/>
              <a:t>be the result of </a:t>
            </a:r>
            <a:r>
              <a:rPr lang="en-US" sz="2400" b="1" dirty="0"/>
              <a:t>systemic oxidative stress and an </a:t>
            </a:r>
            <a:r>
              <a:rPr lang="en-US" sz="2400" b="1" dirty="0" smtClean="0"/>
              <a:t>increased </a:t>
            </a:r>
            <a:r>
              <a:rPr lang="en-IN" sz="2400" b="1" dirty="0" smtClean="0"/>
              <a:t>inflammatory </a:t>
            </a:r>
            <a:r>
              <a:rPr lang="en-IN" sz="2400" b="1" dirty="0"/>
              <a:t>response</a:t>
            </a:r>
            <a:r>
              <a:rPr lang="en-IN" sz="2400" b="1" dirty="0" smtClean="0"/>
              <a:t>.</a:t>
            </a:r>
          </a:p>
          <a:p>
            <a:r>
              <a:rPr lang="en-US" sz="2400" dirty="0"/>
              <a:t>Obesity is associated with increased </a:t>
            </a:r>
            <a:r>
              <a:rPr lang="en-US" sz="2400" dirty="0" smtClean="0"/>
              <a:t>cytokine production </a:t>
            </a:r>
            <a:r>
              <a:rPr lang="en-US" sz="2400" dirty="0"/>
              <a:t>as well as T-cell and monocyte/macrophage </a:t>
            </a:r>
            <a:r>
              <a:rPr lang="en-US" sz="2400" dirty="0" smtClean="0"/>
              <a:t>dysfunction, factors </a:t>
            </a:r>
            <a:r>
              <a:rPr lang="en-US" sz="2400" dirty="0"/>
              <a:t>known to contribute to periodontitis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38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rgbClr val="C00000"/>
                </a:solidFill>
              </a:rPr>
              <a:t>Female sex hormones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algn="just"/>
            <a:r>
              <a:rPr lang="en-US" b="1" dirty="0" smtClean="0"/>
              <a:t>Physiologic </a:t>
            </a:r>
            <a:r>
              <a:rPr lang="en-US" b="1" dirty="0"/>
              <a:t>hormonal changes in the female </a:t>
            </a:r>
            <a:r>
              <a:rPr lang="en-US" b="1" dirty="0" smtClean="0"/>
              <a:t>patient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Gingival alterations </a:t>
            </a:r>
            <a:r>
              <a:rPr lang="en-US" dirty="0" smtClean="0"/>
              <a:t>during: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/>
              <a:t>puberty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/>
              <a:t>pregnancy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/>
              <a:t>Menopause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/>
              <a:t>Use of hormonal contraceptives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/>
              <a:t>Menopause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2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37" y="425966"/>
            <a:ext cx="8387334" cy="5727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smtClean="0">
                <a:solidFill>
                  <a:srgbClr val="002060"/>
                </a:solidFill>
              </a:rPr>
              <a:t>Puberty:</a:t>
            </a:r>
            <a:endParaRPr lang="en-IN" b="1" dirty="0">
              <a:solidFill>
                <a:srgbClr val="002060"/>
              </a:solidFill>
            </a:endParaRPr>
          </a:p>
          <a:p>
            <a:r>
              <a:rPr lang="en-US" sz="2400" dirty="0"/>
              <a:t>Puberty </a:t>
            </a:r>
            <a:r>
              <a:rPr lang="en-US" sz="2400" dirty="0" smtClean="0"/>
              <a:t>gingivitis</a:t>
            </a:r>
          </a:p>
          <a:p>
            <a:r>
              <a:rPr lang="en-US" sz="2400" dirty="0" smtClean="0"/>
              <a:t>Seen in adolescents &amp; diminishes with age</a:t>
            </a:r>
          </a:p>
          <a:p>
            <a:r>
              <a:rPr lang="en-US" sz="2400" dirty="0" smtClean="0"/>
              <a:t>is </a:t>
            </a:r>
            <a:r>
              <a:rPr lang="en-US" sz="2400" dirty="0"/>
              <a:t>often accompanied by an </a:t>
            </a:r>
            <a:r>
              <a:rPr lang="en-US" sz="2400" b="1" dirty="0"/>
              <a:t>exaggerated response of </a:t>
            </a:r>
            <a:r>
              <a:rPr lang="en-US" sz="2400" b="1" dirty="0" smtClean="0"/>
              <a:t>the gingiva </a:t>
            </a:r>
            <a:r>
              <a:rPr lang="en-US" sz="2400" b="1" dirty="0"/>
              <a:t>to </a:t>
            </a:r>
            <a:r>
              <a:rPr lang="en-US" sz="2400" b="1" dirty="0" smtClean="0"/>
              <a:t>plaque</a:t>
            </a:r>
            <a:r>
              <a:rPr lang="en-US" sz="2400" b="1" dirty="0"/>
              <a:t> </a:t>
            </a:r>
            <a:r>
              <a:rPr lang="en-US" sz="2400" b="1" dirty="0" smtClean="0"/>
              <a:t>due to hormonal changes</a:t>
            </a:r>
          </a:p>
          <a:p>
            <a:r>
              <a:rPr lang="en-US" sz="2400" dirty="0" smtClean="0"/>
              <a:t>However</a:t>
            </a:r>
            <a:r>
              <a:rPr lang="en-US" sz="2400" dirty="0"/>
              <a:t>, complete return to normal health requires </a:t>
            </a:r>
            <a:r>
              <a:rPr lang="en-US" sz="2400" dirty="0" smtClean="0"/>
              <a:t>the removal </a:t>
            </a:r>
            <a:r>
              <a:rPr lang="en-US" sz="2400" dirty="0"/>
              <a:t>of these factors. </a:t>
            </a:r>
            <a:endParaRPr lang="en-US" sz="2400" dirty="0" smtClean="0"/>
          </a:p>
          <a:p>
            <a:r>
              <a:rPr lang="en-US" sz="2400" dirty="0" smtClean="0"/>
              <a:t>With </a:t>
            </a:r>
            <a:r>
              <a:rPr lang="en-US" sz="2400" dirty="0"/>
              <a:t>good oral hygiene, </a:t>
            </a:r>
            <a:r>
              <a:rPr lang="en-US" sz="2400" dirty="0" smtClean="0"/>
              <a:t>it </a:t>
            </a:r>
            <a:r>
              <a:rPr lang="en-IN" sz="2400" dirty="0" smtClean="0"/>
              <a:t>can </a:t>
            </a:r>
            <a:r>
              <a:rPr lang="en-IN" sz="2400" dirty="0"/>
              <a:t>be prevented.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949" y="4176843"/>
            <a:ext cx="3256506" cy="20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92" y="629140"/>
            <a:ext cx="8100990" cy="58342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3600" b="1" dirty="0" smtClean="0">
                <a:solidFill>
                  <a:srgbClr val="002060"/>
                </a:solidFill>
              </a:rPr>
              <a:t>Menstruation:</a:t>
            </a:r>
            <a:endParaRPr lang="en-IN" sz="3600" b="1" dirty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2600" dirty="0"/>
              <a:t>During the menstrual period, the </a:t>
            </a:r>
            <a:r>
              <a:rPr lang="en-US" sz="2600" b="1" dirty="0"/>
              <a:t>prevalence of gingivitis increases</a:t>
            </a:r>
            <a:r>
              <a:rPr lang="en-US" sz="2600" dirty="0"/>
              <a:t>.</a:t>
            </a:r>
          </a:p>
          <a:p>
            <a:pPr>
              <a:lnSpc>
                <a:spcPct val="170000"/>
              </a:lnSpc>
            </a:pPr>
            <a:r>
              <a:rPr lang="en-US" sz="2600" b="1" dirty="0" smtClean="0"/>
              <a:t>bleeding </a:t>
            </a:r>
            <a:r>
              <a:rPr lang="en-US" sz="2600" b="1" dirty="0"/>
              <a:t>gums or a bloated, </a:t>
            </a:r>
            <a:r>
              <a:rPr lang="en-US" sz="2600" b="1" dirty="0" smtClean="0"/>
              <a:t>tense feeling </a:t>
            </a:r>
            <a:r>
              <a:rPr lang="en-US" sz="2600" b="1" dirty="0"/>
              <a:t>in the gums </a:t>
            </a:r>
            <a:r>
              <a:rPr lang="en-US" sz="2600" dirty="0"/>
              <a:t>during the days preceding menstrual flow. </a:t>
            </a:r>
            <a:endParaRPr lang="en-US" sz="2600" dirty="0" smtClean="0"/>
          </a:p>
          <a:p>
            <a:pPr>
              <a:lnSpc>
                <a:spcPct val="170000"/>
              </a:lnSpc>
            </a:pPr>
            <a:r>
              <a:rPr lang="en-US" sz="2600" dirty="0" smtClean="0"/>
              <a:t>The </a:t>
            </a:r>
            <a:r>
              <a:rPr lang="en-US" sz="2600" b="1" dirty="0" smtClean="0"/>
              <a:t>exudate </a:t>
            </a:r>
            <a:r>
              <a:rPr lang="en-US" sz="2600" b="1" dirty="0"/>
              <a:t>from inflamed gingiva is increased </a:t>
            </a:r>
            <a:r>
              <a:rPr lang="en-US" sz="2600" dirty="0"/>
              <a:t>during </a:t>
            </a:r>
            <a:r>
              <a:rPr lang="en-US" sz="2600" dirty="0" smtClean="0"/>
              <a:t>menstruation, which </a:t>
            </a:r>
            <a:r>
              <a:rPr lang="en-US" sz="2600" dirty="0"/>
              <a:t>suggests that preexisting gingivitis is aggravated </a:t>
            </a:r>
            <a:r>
              <a:rPr lang="en-US" sz="2600" dirty="0" smtClean="0"/>
              <a:t>by menstruation</a:t>
            </a:r>
            <a:r>
              <a:rPr lang="en-US" sz="2600" dirty="0"/>
              <a:t>; </a:t>
            </a:r>
            <a:endParaRPr lang="en-US" sz="2600" dirty="0" smtClean="0"/>
          </a:p>
          <a:p>
            <a:pPr>
              <a:lnSpc>
                <a:spcPct val="170000"/>
              </a:lnSpc>
            </a:pPr>
            <a:r>
              <a:rPr lang="en-US" sz="2600" dirty="0" smtClean="0"/>
              <a:t>however</a:t>
            </a:r>
            <a:r>
              <a:rPr lang="en-US" sz="2600" dirty="0"/>
              <a:t>, the crevicular fluid of normal, </a:t>
            </a:r>
            <a:r>
              <a:rPr lang="en-US" sz="2600" dirty="0" smtClean="0"/>
              <a:t>healthy gingiva </a:t>
            </a:r>
            <a:r>
              <a:rPr lang="en-US" sz="2600" dirty="0"/>
              <a:t>is unaffected. </a:t>
            </a:r>
            <a:endParaRPr lang="en-US" sz="2600" dirty="0" smtClean="0"/>
          </a:p>
          <a:p>
            <a:pPr>
              <a:lnSpc>
                <a:spcPct val="170000"/>
              </a:lnSpc>
            </a:pPr>
            <a:r>
              <a:rPr lang="en-US" sz="2600" b="1" dirty="0" smtClean="0"/>
              <a:t>Tooth </a:t>
            </a:r>
            <a:r>
              <a:rPr lang="en-US" sz="2600" b="1" dirty="0"/>
              <a:t>mobility does not change </a:t>
            </a:r>
            <a:r>
              <a:rPr lang="en-US" sz="2600" dirty="0" smtClean="0"/>
              <a:t>significantly during </a:t>
            </a:r>
            <a:r>
              <a:rPr lang="en-US" sz="2600" dirty="0"/>
              <a:t>the menstrual cycle. </a:t>
            </a:r>
            <a:endParaRPr lang="en-US" sz="2600" dirty="0" smtClean="0"/>
          </a:p>
          <a:p>
            <a:pPr>
              <a:lnSpc>
                <a:spcPct val="170000"/>
              </a:lnSpc>
            </a:pPr>
            <a:r>
              <a:rPr lang="en-US" sz="2600" dirty="0" smtClean="0"/>
              <a:t>The </a:t>
            </a:r>
            <a:r>
              <a:rPr lang="en-US" sz="2600" b="1" dirty="0"/>
              <a:t>salivary bacterial count is </a:t>
            </a:r>
            <a:r>
              <a:rPr lang="en-US" sz="2600" b="1" dirty="0" smtClean="0"/>
              <a:t>increased </a:t>
            </a:r>
            <a:r>
              <a:rPr lang="en-US" sz="2600" dirty="0" smtClean="0"/>
              <a:t>during </a:t>
            </a:r>
            <a:r>
              <a:rPr lang="en-US" sz="2600" dirty="0"/>
              <a:t>menstruation and at ovulation, which occurs up to 14 </a:t>
            </a:r>
            <a:r>
              <a:rPr lang="en-US" sz="2600" dirty="0" smtClean="0"/>
              <a:t>days </a:t>
            </a:r>
            <a:r>
              <a:rPr lang="en-IN" sz="2600" dirty="0" smtClean="0"/>
              <a:t>earlier</a:t>
            </a:r>
            <a:r>
              <a:rPr lang="en-IN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6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071" y="455778"/>
            <a:ext cx="8189673" cy="5669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002060"/>
                </a:solidFill>
              </a:rPr>
              <a:t>Pregnancy</a:t>
            </a:r>
          </a:p>
          <a:p>
            <a:pPr>
              <a:lnSpc>
                <a:spcPct val="110000"/>
              </a:lnSpc>
            </a:pPr>
            <a:r>
              <a:rPr lang="en-US" sz="2000" b="1" i="1" dirty="0" smtClean="0"/>
              <a:t>Pregnancy gingivitis: pregnancy itself </a:t>
            </a:r>
            <a:r>
              <a:rPr lang="en-US" sz="2000" b="1" i="1" dirty="0"/>
              <a:t>does not cause </a:t>
            </a:r>
            <a:r>
              <a:rPr lang="en-US" sz="2000" b="1" i="1" dirty="0" smtClean="0"/>
              <a:t>it</a:t>
            </a:r>
            <a:r>
              <a:rPr lang="en-US" sz="2000" b="1" dirty="0" smtClean="0"/>
              <a:t>. </a:t>
            </a:r>
            <a:endParaRPr lang="en-US" sz="2000" b="1" dirty="0"/>
          </a:p>
          <a:p>
            <a:pPr>
              <a:lnSpc>
                <a:spcPct val="110000"/>
              </a:lnSpc>
            </a:pPr>
            <a:r>
              <a:rPr lang="en-US" sz="2000" dirty="0"/>
              <a:t>Gingivitis during pregnancy is </a:t>
            </a:r>
            <a:r>
              <a:rPr lang="en-US" sz="2000" b="1" dirty="0"/>
              <a:t>caused by bacterial </a:t>
            </a:r>
            <a:r>
              <a:rPr lang="en-US" sz="2000" b="1" dirty="0" smtClean="0"/>
              <a:t>plaque &amp; </a:t>
            </a:r>
            <a:r>
              <a:rPr lang="en-US" sz="2000" dirty="0" smtClean="0"/>
              <a:t>The </a:t>
            </a:r>
            <a:r>
              <a:rPr lang="en-US" sz="2000" dirty="0"/>
              <a:t>hormonal changes of pregnancy </a:t>
            </a:r>
            <a:r>
              <a:rPr lang="en-US" sz="2000" b="1" dirty="0"/>
              <a:t>accentuate the gingival response </a:t>
            </a:r>
            <a:r>
              <a:rPr lang="en-US" sz="2000" dirty="0"/>
              <a:t>to plaque and modify the resultant clinical picture. </a:t>
            </a:r>
          </a:p>
          <a:p>
            <a:pPr>
              <a:lnSpc>
                <a:spcPct val="110000"/>
              </a:lnSpc>
            </a:pPr>
            <a:r>
              <a:rPr lang="en-US" sz="2000" i="1" dirty="0"/>
              <a:t>No notable changes occur in the gingiva during pregnancy in the absence of local </a:t>
            </a:r>
            <a:r>
              <a:rPr lang="en-US" sz="2000" i="1" dirty="0" smtClean="0"/>
              <a:t>factors</a:t>
            </a:r>
            <a:endParaRPr lang="en-US" sz="2000" b="1" dirty="0" smtClean="0"/>
          </a:p>
          <a:p>
            <a:pPr>
              <a:lnSpc>
                <a:spcPct val="110000"/>
              </a:lnSpc>
            </a:pPr>
            <a:r>
              <a:rPr lang="en-US" sz="2000" b="1" dirty="0" smtClean="0"/>
              <a:t>Tooth </a:t>
            </a:r>
            <a:r>
              <a:rPr lang="en-US" sz="2000" b="1" dirty="0"/>
              <a:t>mobility, pocket depth, </a:t>
            </a:r>
            <a:r>
              <a:rPr lang="en-US" sz="2000" b="1" dirty="0" smtClean="0"/>
              <a:t>and gingival </a:t>
            </a:r>
            <a:r>
              <a:rPr lang="en-US" sz="2000" b="1" dirty="0"/>
              <a:t>fluid are also increased </a:t>
            </a:r>
            <a:r>
              <a:rPr lang="en-US" sz="2000" dirty="0"/>
              <a:t>during pregnancy</a:t>
            </a:r>
            <a:endParaRPr lang="en-IN" sz="2000" dirty="0"/>
          </a:p>
          <a:p>
            <a:r>
              <a:rPr lang="en-US" sz="2000" dirty="0" smtClean="0"/>
              <a:t>The severity of gingivitis is increased during pregnancy </a:t>
            </a:r>
            <a:r>
              <a:rPr lang="en-US" sz="2000" b="1" dirty="0" smtClean="0"/>
              <a:t>beginning in the second or third month</a:t>
            </a:r>
            <a:r>
              <a:rPr lang="en-US" sz="2000" dirty="0" smtClean="0"/>
              <a:t>. Gingivitis </a:t>
            </a:r>
            <a:r>
              <a:rPr lang="en-US" sz="2000" b="1" dirty="0" smtClean="0"/>
              <a:t>becomes more severe by the eighth month </a:t>
            </a:r>
            <a:r>
              <a:rPr lang="en-US" sz="2000" dirty="0" smtClean="0"/>
              <a:t>and decreases during the ninth month of pregnancy </a:t>
            </a:r>
          </a:p>
          <a:p>
            <a:r>
              <a:rPr lang="en-US" sz="2000" dirty="0" smtClean="0"/>
              <a:t>Partial </a:t>
            </a:r>
            <a:r>
              <a:rPr lang="en-US" sz="2000" b="1" dirty="0"/>
              <a:t>reduction in the severity of gingivitis occurs by 2 months postpartum</a:t>
            </a:r>
            <a:r>
              <a:rPr lang="en-US" sz="2000" dirty="0"/>
              <a:t>, and after 1 year, the condition of the gingiva is comparable to that of patients who have not been </a:t>
            </a:r>
            <a:r>
              <a:rPr lang="en-US" sz="2000" dirty="0" smtClean="0"/>
              <a:t>pregnant.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25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94" y="848595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/>
              <a:t>Pronounced ease of bleeding </a:t>
            </a:r>
            <a:r>
              <a:rPr lang="en-US" sz="2000" dirty="0"/>
              <a:t>is the most striking </a:t>
            </a:r>
            <a:r>
              <a:rPr lang="en-US" sz="2000" dirty="0" smtClean="0"/>
              <a:t>clinical feature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gingiva is inflamed and varies in color from </a:t>
            </a:r>
            <a:r>
              <a:rPr lang="en-US" sz="2000" b="1" dirty="0">
                <a:solidFill>
                  <a:srgbClr val="FF0000"/>
                </a:solidFill>
              </a:rPr>
              <a:t>bright red </a:t>
            </a:r>
            <a:r>
              <a:rPr lang="en-US" sz="2000" b="1" dirty="0" smtClean="0"/>
              <a:t>to </a:t>
            </a:r>
            <a:r>
              <a:rPr lang="en-US" sz="2000" b="1" dirty="0" smtClean="0">
                <a:solidFill>
                  <a:srgbClr val="002060"/>
                </a:solidFill>
              </a:rPr>
              <a:t>bluish </a:t>
            </a:r>
            <a:r>
              <a:rPr lang="en-US" sz="2000" b="1" dirty="0">
                <a:solidFill>
                  <a:srgbClr val="002060"/>
                </a:solidFill>
              </a:rPr>
              <a:t>red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b="1" dirty="0"/>
              <a:t>marginal and interdental gingivae are edematous</a:t>
            </a:r>
            <a:r>
              <a:rPr lang="en-US" sz="2000" dirty="0"/>
              <a:t>; </a:t>
            </a:r>
            <a:r>
              <a:rPr lang="en-US" sz="2000" dirty="0" smtClean="0"/>
              <a:t>they </a:t>
            </a:r>
            <a:r>
              <a:rPr lang="en-US" sz="2000" b="1" dirty="0" smtClean="0"/>
              <a:t>pit </a:t>
            </a:r>
            <a:r>
              <a:rPr lang="en-US" sz="2000" b="1" dirty="0"/>
              <a:t>on pressure, appear smooth and shiny, are soft and pliable</a:t>
            </a:r>
            <a:r>
              <a:rPr lang="en-US" sz="2000" dirty="0"/>
              <a:t>, </a:t>
            </a:r>
            <a:r>
              <a:rPr lang="en-US" sz="2000" dirty="0" smtClean="0"/>
              <a:t>and sometimes </a:t>
            </a:r>
            <a:r>
              <a:rPr lang="en-US" sz="2000" dirty="0"/>
              <a:t>have a </a:t>
            </a:r>
            <a:r>
              <a:rPr lang="en-US" sz="2000" b="1" dirty="0">
                <a:solidFill>
                  <a:srgbClr val="FF0000"/>
                </a:solidFill>
              </a:rPr>
              <a:t>raspberry-like appearance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extreme </a:t>
            </a:r>
            <a:r>
              <a:rPr lang="en-US" sz="2000" dirty="0" smtClean="0"/>
              <a:t>redness results </a:t>
            </a:r>
            <a:r>
              <a:rPr lang="en-US" sz="2000" dirty="0"/>
              <a:t>from marked vascularity, and there is an increased tendency </a:t>
            </a:r>
            <a:r>
              <a:rPr lang="en-US" sz="2000" dirty="0" smtClean="0"/>
              <a:t>to bleed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gingival changes are usually </a:t>
            </a:r>
            <a:r>
              <a:rPr lang="en-US" sz="2000" b="1" dirty="0"/>
              <a:t>painless</a:t>
            </a:r>
            <a:r>
              <a:rPr lang="en-US" sz="2000" dirty="0"/>
              <a:t> unless they </a:t>
            </a:r>
            <a:r>
              <a:rPr lang="en-US" sz="2000" dirty="0" smtClean="0"/>
              <a:t>are </a:t>
            </a:r>
            <a:r>
              <a:rPr lang="en-IN" sz="2000" dirty="0" smtClean="0"/>
              <a:t>complicated </a:t>
            </a:r>
            <a:r>
              <a:rPr lang="en-IN" sz="2000" dirty="0"/>
              <a:t>by acute infection.</a:t>
            </a:r>
            <a:endParaRPr lang="en-IN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" t="48675" r="50309"/>
          <a:stretch/>
        </p:blipFill>
        <p:spPr>
          <a:xfrm>
            <a:off x="4496844" y="4032328"/>
            <a:ext cx="3506359" cy="233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82" y="547970"/>
            <a:ext cx="7886700" cy="21200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0000"/>
                </a:solidFill>
              </a:rPr>
              <a:t>Pregnancy tumor:</a:t>
            </a:r>
          </a:p>
          <a:p>
            <a:r>
              <a:rPr lang="en-US" sz="2400" dirty="0"/>
              <a:t>In some cases, the </a:t>
            </a:r>
            <a:r>
              <a:rPr lang="en-US" sz="2400" b="1" dirty="0"/>
              <a:t>inflamed </a:t>
            </a:r>
            <a:r>
              <a:rPr lang="en-US" sz="2400" b="1" dirty="0" smtClean="0"/>
              <a:t>gingiva forms </a:t>
            </a:r>
            <a:r>
              <a:rPr lang="en-US" sz="2400" b="1" dirty="0"/>
              <a:t>discrete tumor-like masses</a:t>
            </a:r>
            <a:r>
              <a:rPr lang="en-US" sz="2400" dirty="0"/>
              <a:t>, which are referred to as </a:t>
            </a:r>
            <a:r>
              <a:rPr lang="en-US" sz="2400" i="1" dirty="0" smtClean="0"/>
              <a:t>pregnancy </a:t>
            </a:r>
            <a:r>
              <a:rPr lang="en-IN" sz="2400" i="1" dirty="0" err="1" smtClean="0"/>
              <a:t>tumors</a:t>
            </a:r>
            <a:r>
              <a:rPr lang="en-IN" sz="2400" i="1" dirty="0" smtClean="0"/>
              <a:t>.</a:t>
            </a:r>
          </a:p>
          <a:p>
            <a:r>
              <a:rPr lang="en-US" sz="2400" dirty="0"/>
              <a:t>Microscopically, gingival disease during pregnancy appears </a:t>
            </a:r>
            <a:r>
              <a:rPr lang="en-US" sz="2400" dirty="0" smtClean="0"/>
              <a:t>as </a:t>
            </a:r>
            <a:r>
              <a:rPr lang="en-US" sz="2400" b="1" dirty="0" smtClean="0"/>
              <a:t>nonspecific</a:t>
            </a:r>
            <a:r>
              <a:rPr lang="en-US" sz="2400" b="1" dirty="0"/>
              <a:t>, vascularizing, and proliferative </a:t>
            </a:r>
            <a:r>
              <a:rPr lang="en-US" sz="2400" b="1" dirty="0" smtClean="0"/>
              <a:t>inflammation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angiogranuloma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330" t="51565"/>
          <a:stretch/>
        </p:blipFill>
        <p:spPr>
          <a:xfrm>
            <a:off x="4672209" y="3074973"/>
            <a:ext cx="3862787" cy="2630464"/>
          </a:xfrm>
          <a:prstGeom prst="rect">
            <a:avLst/>
          </a:prstGeom>
        </p:spPr>
      </p:pic>
      <p:sp>
        <p:nvSpPr>
          <p:cNvPr id="5" name="AutoShape 2" descr="Multiple gingival pregnancy tumors with rapid growth - ScienceDir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02" y="3055676"/>
            <a:ext cx="3563329" cy="26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2795" y="277368"/>
            <a:ext cx="8598408" cy="1328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3124200"/>
            <a:ext cx="1539240" cy="82296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Microbial</a:t>
            </a:r>
            <a:endParaRPr sz="1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Challenge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000" y="2895600"/>
            <a:ext cx="1905000" cy="923925"/>
          </a:xfrm>
          <a:prstGeom prst="rect">
            <a:avLst/>
          </a:prstGeom>
          <a:solidFill>
            <a:srgbClr val="33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0005" rIns="0" bIns="0" rtlCol="0">
            <a:spAutoFit/>
          </a:bodyPr>
          <a:lstStyle/>
          <a:p>
            <a:pPr marL="91440" marR="37084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Host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Immuno-  inflammatory  response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400" y="2895600"/>
            <a:ext cx="1905000" cy="1201420"/>
          </a:xfrm>
          <a:custGeom>
            <a:avLst/>
            <a:gdLst/>
            <a:ahLst/>
            <a:cxnLst/>
            <a:rect l="l" t="t" r="r" b="b"/>
            <a:pathLst>
              <a:path w="1905000" h="1201420">
                <a:moveTo>
                  <a:pt x="0" y="1200912"/>
                </a:moveTo>
                <a:lnTo>
                  <a:pt x="1905000" y="1200912"/>
                </a:lnTo>
                <a:lnTo>
                  <a:pt x="190500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24400" y="2923158"/>
            <a:ext cx="1905000" cy="8489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2700" rIns="0" bIns="0" rtlCol="0">
            <a:spAutoFit/>
          </a:bodyPr>
          <a:lstStyle/>
          <a:p>
            <a:pPr marL="92075" marR="1930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Connective  tissue and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bone  metabolism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39000" y="2895600"/>
            <a:ext cx="1905000" cy="1553210"/>
          </a:xfrm>
          <a:custGeom>
            <a:avLst/>
            <a:gdLst/>
            <a:ahLst/>
            <a:cxnLst/>
            <a:rect l="l" t="t" r="r" b="b"/>
            <a:pathLst>
              <a:path w="1905000" h="1553210">
                <a:moveTo>
                  <a:pt x="0" y="1552956"/>
                </a:moveTo>
                <a:lnTo>
                  <a:pt x="1905000" y="1552956"/>
                </a:lnTo>
                <a:lnTo>
                  <a:pt x="1905000" y="0"/>
                </a:lnTo>
                <a:lnTo>
                  <a:pt x="0" y="0"/>
                </a:lnTo>
                <a:lnTo>
                  <a:pt x="0" y="15529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19009" y="2923158"/>
            <a:ext cx="1711960" cy="8489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Clinical signs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of 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disease</a:t>
            </a:r>
            <a:r>
              <a:rPr sz="1800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initiation  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progression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90800" y="1371600"/>
            <a:ext cx="3962400" cy="64643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0005" rIns="0" bIns="0" rtlCol="0">
            <a:spAutoFit/>
          </a:bodyPr>
          <a:lstStyle/>
          <a:p>
            <a:pPr marL="1637664" marR="341630" indent="-128778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Environmental and acquired risk  </a:t>
            </a:r>
            <a:r>
              <a:rPr sz="1800" dirty="0">
                <a:latin typeface="Arial"/>
                <a:cs typeface="Arial"/>
              </a:rPr>
              <a:t>factors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4600" y="5181600"/>
            <a:ext cx="3962400" cy="368935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40640" rIns="0" bIns="0" rtlCol="0">
            <a:spAutoFit/>
          </a:bodyPr>
          <a:lstStyle/>
          <a:p>
            <a:pPr marL="1003935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Arial"/>
                <a:cs typeface="Arial"/>
              </a:rPr>
              <a:t>Genetic risk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factors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29561" y="3677411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300"/>
                </a:lnTo>
                <a:lnTo>
                  <a:pt x="419100" y="76200"/>
                </a:lnTo>
                <a:lnTo>
                  <a:pt x="361950" y="76200"/>
                </a:lnTo>
                <a:lnTo>
                  <a:pt x="361950" y="38100"/>
                </a:lnTo>
                <a:lnTo>
                  <a:pt x="419100" y="38100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457200" h="114300">
                <a:moveTo>
                  <a:pt x="419100" y="38100"/>
                </a:moveTo>
                <a:lnTo>
                  <a:pt x="361950" y="38100"/>
                </a:lnTo>
                <a:lnTo>
                  <a:pt x="361950" y="76200"/>
                </a:lnTo>
                <a:lnTo>
                  <a:pt x="419100" y="76200"/>
                </a:lnTo>
                <a:lnTo>
                  <a:pt x="457200" y="57150"/>
                </a:lnTo>
                <a:lnTo>
                  <a:pt x="419100" y="381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7961" y="3601211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300"/>
                </a:lnTo>
                <a:lnTo>
                  <a:pt x="419100" y="76200"/>
                </a:lnTo>
                <a:lnTo>
                  <a:pt x="361950" y="76200"/>
                </a:lnTo>
                <a:lnTo>
                  <a:pt x="361950" y="38100"/>
                </a:lnTo>
                <a:lnTo>
                  <a:pt x="419100" y="38100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457200" h="114300">
                <a:moveTo>
                  <a:pt x="419100" y="38100"/>
                </a:moveTo>
                <a:lnTo>
                  <a:pt x="361950" y="38100"/>
                </a:lnTo>
                <a:lnTo>
                  <a:pt x="361950" y="76200"/>
                </a:lnTo>
                <a:lnTo>
                  <a:pt x="419100" y="76200"/>
                </a:lnTo>
                <a:lnTo>
                  <a:pt x="457200" y="57150"/>
                </a:lnTo>
                <a:lnTo>
                  <a:pt x="419100" y="381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53961" y="3601211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300"/>
                </a:lnTo>
                <a:lnTo>
                  <a:pt x="419100" y="76200"/>
                </a:lnTo>
                <a:lnTo>
                  <a:pt x="361950" y="76200"/>
                </a:lnTo>
                <a:lnTo>
                  <a:pt x="361950" y="38100"/>
                </a:lnTo>
                <a:lnTo>
                  <a:pt x="419100" y="38100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457200" h="114300">
                <a:moveTo>
                  <a:pt x="419100" y="38100"/>
                </a:moveTo>
                <a:lnTo>
                  <a:pt x="361950" y="38100"/>
                </a:lnTo>
                <a:lnTo>
                  <a:pt x="361950" y="76200"/>
                </a:lnTo>
                <a:lnTo>
                  <a:pt x="419100" y="76200"/>
                </a:lnTo>
                <a:lnTo>
                  <a:pt x="457200" y="57150"/>
                </a:lnTo>
                <a:lnTo>
                  <a:pt x="419100" y="381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3361" y="3296792"/>
            <a:ext cx="457834" cy="114300"/>
          </a:xfrm>
          <a:custGeom>
            <a:avLst/>
            <a:gdLst/>
            <a:ahLst/>
            <a:cxnLst/>
            <a:rect l="l" t="t" r="r" b="b"/>
            <a:pathLst>
              <a:path w="457835" h="114300">
                <a:moveTo>
                  <a:pt x="114426" y="0"/>
                </a:moveTo>
                <a:lnTo>
                  <a:pt x="0" y="56769"/>
                </a:lnTo>
                <a:lnTo>
                  <a:pt x="114045" y="114300"/>
                </a:lnTo>
                <a:lnTo>
                  <a:pt x="114173" y="76139"/>
                </a:lnTo>
                <a:lnTo>
                  <a:pt x="95123" y="76073"/>
                </a:lnTo>
                <a:lnTo>
                  <a:pt x="95250" y="37973"/>
                </a:lnTo>
                <a:lnTo>
                  <a:pt x="114300" y="37973"/>
                </a:lnTo>
                <a:lnTo>
                  <a:pt x="114426" y="0"/>
                </a:lnTo>
                <a:close/>
              </a:path>
              <a:path w="457835" h="114300">
                <a:moveTo>
                  <a:pt x="114300" y="38039"/>
                </a:moveTo>
                <a:lnTo>
                  <a:pt x="114173" y="76139"/>
                </a:lnTo>
                <a:lnTo>
                  <a:pt x="457200" y="77343"/>
                </a:lnTo>
                <a:lnTo>
                  <a:pt x="457326" y="39243"/>
                </a:lnTo>
                <a:lnTo>
                  <a:pt x="114300" y="38039"/>
                </a:lnTo>
                <a:close/>
              </a:path>
              <a:path w="457835" h="114300">
                <a:moveTo>
                  <a:pt x="95250" y="37973"/>
                </a:moveTo>
                <a:lnTo>
                  <a:pt x="95123" y="76073"/>
                </a:lnTo>
                <a:lnTo>
                  <a:pt x="114173" y="76139"/>
                </a:lnTo>
                <a:lnTo>
                  <a:pt x="114300" y="38039"/>
                </a:lnTo>
                <a:lnTo>
                  <a:pt x="95250" y="37973"/>
                </a:lnTo>
                <a:close/>
              </a:path>
              <a:path w="457835" h="114300">
                <a:moveTo>
                  <a:pt x="114300" y="37973"/>
                </a:moveTo>
                <a:lnTo>
                  <a:pt x="95250" y="37973"/>
                </a:lnTo>
                <a:lnTo>
                  <a:pt x="114300" y="3803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06211" y="2286761"/>
            <a:ext cx="114300" cy="533400"/>
          </a:xfrm>
          <a:custGeom>
            <a:avLst/>
            <a:gdLst/>
            <a:ahLst/>
            <a:cxnLst/>
            <a:rect l="l" t="t" r="r" b="b"/>
            <a:pathLst>
              <a:path w="114300" h="533400">
                <a:moveTo>
                  <a:pt x="38100" y="419100"/>
                </a:moveTo>
                <a:lnTo>
                  <a:pt x="0" y="419100"/>
                </a:lnTo>
                <a:lnTo>
                  <a:pt x="57150" y="533400"/>
                </a:lnTo>
                <a:lnTo>
                  <a:pt x="104775" y="438150"/>
                </a:lnTo>
                <a:lnTo>
                  <a:pt x="38100" y="438150"/>
                </a:lnTo>
                <a:lnTo>
                  <a:pt x="38100" y="419100"/>
                </a:lnTo>
                <a:close/>
              </a:path>
              <a:path w="114300" h="533400">
                <a:moveTo>
                  <a:pt x="76200" y="0"/>
                </a:moveTo>
                <a:lnTo>
                  <a:pt x="38100" y="0"/>
                </a:lnTo>
                <a:lnTo>
                  <a:pt x="38100" y="438150"/>
                </a:lnTo>
                <a:lnTo>
                  <a:pt x="76200" y="438150"/>
                </a:lnTo>
                <a:lnTo>
                  <a:pt x="76200" y="0"/>
                </a:lnTo>
                <a:close/>
              </a:path>
              <a:path w="114300" h="533400">
                <a:moveTo>
                  <a:pt x="114300" y="419100"/>
                </a:moveTo>
                <a:lnTo>
                  <a:pt x="76200" y="419100"/>
                </a:lnTo>
                <a:lnTo>
                  <a:pt x="76200" y="438150"/>
                </a:lnTo>
                <a:lnTo>
                  <a:pt x="104775" y="438150"/>
                </a:lnTo>
                <a:lnTo>
                  <a:pt x="114300" y="4191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96411" y="2286761"/>
            <a:ext cx="114300" cy="533400"/>
          </a:xfrm>
          <a:custGeom>
            <a:avLst/>
            <a:gdLst/>
            <a:ahLst/>
            <a:cxnLst/>
            <a:rect l="l" t="t" r="r" b="b"/>
            <a:pathLst>
              <a:path w="114300" h="533400">
                <a:moveTo>
                  <a:pt x="38100" y="419100"/>
                </a:moveTo>
                <a:lnTo>
                  <a:pt x="0" y="419100"/>
                </a:lnTo>
                <a:lnTo>
                  <a:pt x="57150" y="533400"/>
                </a:lnTo>
                <a:lnTo>
                  <a:pt x="104775" y="438150"/>
                </a:lnTo>
                <a:lnTo>
                  <a:pt x="38100" y="438150"/>
                </a:lnTo>
                <a:lnTo>
                  <a:pt x="38100" y="419100"/>
                </a:lnTo>
                <a:close/>
              </a:path>
              <a:path w="114300" h="533400">
                <a:moveTo>
                  <a:pt x="76200" y="0"/>
                </a:moveTo>
                <a:lnTo>
                  <a:pt x="38100" y="0"/>
                </a:lnTo>
                <a:lnTo>
                  <a:pt x="38100" y="438150"/>
                </a:lnTo>
                <a:lnTo>
                  <a:pt x="76200" y="438150"/>
                </a:lnTo>
                <a:lnTo>
                  <a:pt x="76200" y="0"/>
                </a:lnTo>
                <a:close/>
              </a:path>
              <a:path w="114300" h="533400">
                <a:moveTo>
                  <a:pt x="114300" y="419100"/>
                </a:moveTo>
                <a:lnTo>
                  <a:pt x="76200" y="419100"/>
                </a:lnTo>
                <a:lnTo>
                  <a:pt x="76200" y="438150"/>
                </a:lnTo>
                <a:lnTo>
                  <a:pt x="104775" y="438150"/>
                </a:lnTo>
                <a:lnTo>
                  <a:pt x="114300" y="4191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9732" y="4495800"/>
            <a:ext cx="173990" cy="609600"/>
          </a:xfrm>
          <a:custGeom>
            <a:avLst/>
            <a:gdLst/>
            <a:ahLst/>
            <a:cxnLst/>
            <a:rect l="l" t="t" r="r" b="b"/>
            <a:pathLst>
              <a:path w="173989" h="609600">
                <a:moveTo>
                  <a:pt x="115823" y="144780"/>
                </a:moveTo>
                <a:lnTo>
                  <a:pt x="57912" y="144780"/>
                </a:lnTo>
                <a:lnTo>
                  <a:pt x="57912" y="609600"/>
                </a:lnTo>
                <a:lnTo>
                  <a:pt x="115823" y="609600"/>
                </a:lnTo>
                <a:lnTo>
                  <a:pt x="115823" y="144780"/>
                </a:lnTo>
                <a:close/>
              </a:path>
              <a:path w="173989" h="609600">
                <a:moveTo>
                  <a:pt x="86868" y="0"/>
                </a:moveTo>
                <a:lnTo>
                  <a:pt x="0" y="173736"/>
                </a:lnTo>
                <a:lnTo>
                  <a:pt x="57912" y="173736"/>
                </a:lnTo>
                <a:lnTo>
                  <a:pt x="57912" y="144780"/>
                </a:lnTo>
                <a:lnTo>
                  <a:pt x="159257" y="144780"/>
                </a:lnTo>
                <a:lnTo>
                  <a:pt x="86868" y="0"/>
                </a:lnTo>
                <a:close/>
              </a:path>
              <a:path w="173989" h="609600">
                <a:moveTo>
                  <a:pt x="159257" y="144780"/>
                </a:moveTo>
                <a:lnTo>
                  <a:pt x="115823" y="144780"/>
                </a:lnTo>
                <a:lnTo>
                  <a:pt x="115823" y="173736"/>
                </a:lnTo>
                <a:lnTo>
                  <a:pt x="173735" y="173736"/>
                </a:lnTo>
                <a:lnTo>
                  <a:pt x="159257" y="14478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7532" y="4114800"/>
            <a:ext cx="173990" cy="2057400"/>
          </a:xfrm>
          <a:custGeom>
            <a:avLst/>
            <a:gdLst/>
            <a:ahLst/>
            <a:cxnLst/>
            <a:rect l="l" t="t" r="r" b="b"/>
            <a:pathLst>
              <a:path w="173990" h="2057400">
                <a:moveTo>
                  <a:pt x="115824" y="144780"/>
                </a:moveTo>
                <a:lnTo>
                  <a:pt x="57912" y="144780"/>
                </a:lnTo>
                <a:lnTo>
                  <a:pt x="57912" y="2057400"/>
                </a:lnTo>
                <a:lnTo>
                  <a:pt x="115824" y="2057400"/>
                </a:lnTo>
                <a:lnTo>
                  <a:pt x="115824" y="144780"/>
                </a:lnTo>
                <a:close/>
              </a:path>
              <a:path w="173990" h="2057400">
                <a:moveTo>
                  <a:pt x="86868" y="0"/>
                </a:moveTo>
                <a:lnTo>
                  <a:pt x="0" y="173736"/>
                </a:lnTo>
                <a:lnTo>
                  <a:pt x="57912" y="173736"/>
                </a:lnTo>
                <a:lnTo>
                  <a:pt x="57912" y="144780"/>
                </a:lnTo>
                <a:lnTo>
                  <a:pt x="159258" y="144780"/>
                </a:lnTo>
                <a:lnTo>
                  <a:pt x="86868" y="0"/>
                </a:lnTo>
                <a:close/>
              </a:path>
              <a:path w="173990" h="2057400">
                <a:moveTo>
                  <a:pt x="159258" y="144780"/>
                </a:moveTo>
                <a:lnTo>
                  <a:pt x="115824" y="144780"/>
                </a:lnTo>
                <a:lnTo>
                  <a:pt x="115824" y="173736"/>
                </a:lnTo>
                <a:lnTo>
                  <a:pt x="173736" y="173736"/>
                </a:lnTo>
                <a:lnTo>
                  <a:pt x="159258" y="14478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51932" y="4495800"/>
            <a:ext cx="173990" cy="609600"/>
          </a:xfrm>
          <a:custGeom>
            <a:avLst/>
            <a:gdLst/>
            <a:ahLst/>
            <a:cxnLst/>
            <a:rect l="l" t="t" r="r" b="b"/>
            <a:pathLst>
              <a:path w="173989" h="609600">
                <a:moveTo>
                  <a:pt x="115823" y="144780"/>
                </a:moveTo>
                <a:lnTo>
                  <a:pt x="57912" y="144780"/>
                </a:lnTo>
                <a:lnTo>
                  <a:pt x="57912" y="609600"/>
                </a:lnTo>
                <a:lnTo>
                  <a:pt x="115823" y="609600"/>
                </a:lnTo>
                <a:lnTo>
                  <a:pt x="115823" y="144780"/>
                </a:lnTo>
                <a:close/>
              </a:path>
              <a:path w="173989" h="609600">
                <a:moveTo>
                  <a:pt x="86867" y="0"/>
                </a:moveTo>
                <a:lnTo>
                  <a:pt x="0" y="173736"/>
                </a:lnTo>
                <a:lnTo>
                  <a:pt x="57912" y="173736"/>
                </a:lnTo>
                <a:lnTo>
                  <a:pt x="57912" y="144780"/>
                </a:lnTo>
                <a:lnTo>
                  <a:pt x="159257" y="144780"/>
                </a:lnTo>
                <a:lnTo>
                  <a:pt x="86867" y="0"/>
                </a:lnTo>
                <a:close/>
              </a:path>
              <a:path w="173989" h="609600">
                <a:moveTo>
                  <a:pt x="159257" y="144780"/>
                </a:moveTo>
                <a:lnTo>
                  <a:pt x="115823" y="144780"/>
                </a:lnTo>
                <a:lnTo>
                  <a:pt x="115823" y="173736"/>
                </a:lnTo>
                <a:lnTo>
                  <a:pt x="173735" y="173736"/>
                </a:lnTo>
                <a:lnTo>
                  <a:pt x="159257" y="14478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4400" y="61722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912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1000" y="44958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400"/>
                </a:moveTo>
                <a:lnTo>
                  <a:pt x="0" y="0"/>
                </a:lnTo>
              </a:path>
            </a:pathLst>
          </a:custGeom>
          <a:ln w="57912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61228" y="6424066"/>
            <a:ext cx="3462020" cy="3917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FF00"/>
                </a:solidFill>
                <a:latin typeface="Times New Roman"/>
                <a:cs typeface="Times New Roman"/>
              </a:rPr>
              <a:t>Page, </a:t>
            </a:r>
            <a:r>
              <a:rPr sz="2400" spc="-5" dirty="0">
                <a:solidFill>
                  <a:srgbClr val="00FF00"/>
                </a:solidFill>
                <a:latin typeface="Times New Roman"/>
                <a:cs typeface="Times New Roman"/>
              </a:rPr>
              <a:t>Ann </a:t>
            </a:r>
            <a:r>
              <a:rPr sz="2400" dirty="0">
                <a:solidFill>
                  <a:srgbClr val="00FF00"/>
                </a:solidFill>
                <a:latin typeface="Times New Roman"/>
                <a:cs typeface="Times New Roman"/>
              </a:rPr>
              <a:t>Periodontol</a:t>
            </a:r>
            <a:r>
              <a:rPr sz="2400" spc="-229" dirty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FF00"/>
                </a:solidFill>
                <a:latin typeface="Times New Roman"/>
                <a:cs typeface="Times New Roman"/>
              </a:rPr>
              <a:t>1998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226820" y="379618"/>
            <a:ext cx="6774180" cy="5674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13335" rIns="0" bIns="0" rtlCol="0">
            <a:spAutoFit/>
          </a:bodyPr>
          <a:lstStyle/>
          <a:p>
            <a:pPr marL="1567180" marR="5080" indent="-1555115" algn="ctr">
              <a:lnSpc>
                <a:spcPct val="100000"/>
              </a:lnSpc>
              <a:spcBef>
                <a:spcPts val="105"/>
              </a:spcBef>
            </a:pPr>
            <a:r>
              <a:rPr sz="3600" b="1" u="heavy" spc="-5" dirty="0" smtClean="0">
                <a:solidFill>
                  <a:srgbClr val="FF0000"/>
                </a:solidFill>
              </a:rPr>
              <a:t>Pathogenesis</a:t>
            </a:r>
            <a:r>
              <a:rPr sz="3600" b="1" u="heavy" spc="-90" dirty="0" smtClean="0">
                <a:solidFill>
                  <a:srgbClr val="FF0000"/>
                </a:solidFill>
              </a:rPr>
              <a:t> </a:t>
            </a:r>
            <a:r>
              <a:rPr sz="3600" b="1" u="heavy" dirty="0">
                <a:solidFill>
                  <a:srgbClr val="FF0000"/>
                </a:solidFill>
              </a:rPr>
              <a:t>of </a:t>
            </a:r>
            <a:r>
              <a:rPr sz="3600" b="1" dirty="0">
                <a:solidFill>
                  <a:srgbClr val="FF0000"/>
                </a:solidFill>
              </a:rPr>
              <a:t> </a:t>
            </a:r>
            <a:r>
              <a:rPr sz="3600" b="1" u="heavy" dirty="0">
                <a:solidFill>
                  <a:srgbClr val="FF0000"/>
                </a:solidFill>
              </a:rPr>
              <a:t>Periodontitis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27" name="object 23"/>
          <p:cNvSpPr/>
          <p:nvPr/>
        </p:nvSpPr>
        <p:spPr>
          <a:xfrm>
            <a:off x="1041748" y="6186814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579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4"/>
          <p:cNvSpPr/>
          <p:nvPr/>
        </p:nvSpPr>
        <p:spPr>
          <a:xfrm>
            <a:off x="8128348" y="4510414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1676400"/>
                </a:moveTo>
                <a:lnTo>
                  <a:pt x="0" y="0"/>
                </a:lnTo>
              </a:path>
            </a:pathLst>
          </a:custGeom>
          <a:ln w="5791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0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94" y="447761"/>
            <a:ext cx="7886700" cy="53392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 i="1" dirty="0" smtClean="0"/>
              <a:t>Mechanisms: </a:t>
            </a:r>
            <a:endParaRPr lang="en-IN" b="1" i="1" dirty="0" smtClean="0"/>
          </a:p>
          <a:p>
            <a:pPr>
              <a:lnSpc>
                <a:spcPct val="170000"/>
              </a:lnSpc>
            </a:pPr>
            <a:r>
              <a:rPr lang="en-IN" sz="2400" i="1" dirty="0" smtClean="0">
                <a:solidFill>
                  <a:srgbClr val="C00000"/>
                </a:solidFill>
              </a:rPr>
              <a:t>P</a:t>
            </a:r>
            <a:r>
              <a:rPr lang="en-IN" sz="2400" i="1" dirty="0">
                <a:solidFill>
                  <a:srgbClr val="C00000"/>
                </a:solidFill>
              </a:rPr>
              <a:t>. </a:t>
            </a:r>
            <a:r>
              <a:rPr lang="en-IN" sz="2400" i="1" dirty="0" smtClean="0">
                <a:solidFill>
                  <a:srgbClr val="C00000"/>
                </a:solidFill>
              </a:rPr>
              <a:t>intermedia </a:t>
            </a:r>
            <a:r>
              <a:rPr lang="en-US" sz="2400" dirty="0" smtClean="0"/>
              <a:t>appears </a:t>
            </a:r>
            <a:r>
              <a:rPr lang="en-US" sz="2400" dirty="0"/>
              <a:t>to be the only microorganism that increases </a:t>
            </a:r>
            <a:r>
              <a:rPr lang="en-US" sz="2400" dirty="0" smtClean="0"/>
              <a:t>significantly </a:t>
            </a:r>
            <a:r>
              <a:rPr lang="en-IN" sz="2400" dirty="0" smtClean="0"/>
              <a:t>during </a:t>
            </a:r>
            <a:r>
              <a:rPr lang="en-IN" sz="2400" dirty="0"/>
              <a:t>pregnancy</a:t>
            </a:r>
            <a:r>
              <a:rPr lang="en-IN" sz="2400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This increase appears to be associated </a:t>
            </a:r>
            <a:r>
              <a:rPr lang="en-US" sz="2400" dirty="0" smtClean="0"/>
              <a:t>with </a:t>
            </a:r>
            <a:r>
              <a:rPr lang="en-US" sz="2400" b="1" dirty="0" smtClean="0"/>
              <a:t>elevations </a:t>
            </a:r>
            <a:r>
              <a:rPr lang="en-US" sz="2400" b="1" dirty="0"/>
              <a:t>in systemic levels of estradiol and progesterone</a:t>
            </a:r>
            <a:r>
              <a:rPr lang="en-US" sz="2400" dirty="0"/>
              <a:t> and </a:t>
            </a:r>
            <a:r>
              <a:rPr lang="en-US" sz="2400" dirty="0" smtClean="0"/>
              <a:t>to coincide </a:t>
            </a:r>
            <a:r>
              <a:rPr lang="en-US" sz="2400" dirty="0"/>
              <a:t>with the peak in gingival </a:t>
            </a:r>
            <a:r>
              <a:rPr lang="en-US" sz="2400" dirty="0" smtClean="0"/>
              <a:t>bleeding due to their effect on </a:t>
            </a:r>
            <a:r>
              <a:rPr lang="en-US" sz="2400" b="1" dirty="0" smtClean="0"/>
              <a:t>vasculature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The </a:t>
            </a:r>
            <a:r>
              <a:rPr lang="en-US" sz="2400" b="1" dirty="0"/>
              <a:t>destruction </a:t>
            </a:r>
            <a:r>
              <a:rPr lang="en-US" sz="2400" b="1" dirty="0" smtClean="0"/>
              <a:t>of gingival </a:t>
            </a:r>
            <a:r>
              <a:rPr lang="en-US" sz="2400" b="1" dirty="0"/>
              <a:t>mast cells by the increased sex hormones </a:t>
            </a:r>
            <a:r>
              <a:rPr lang="en-US" sz="2400" dirty="0"/>
              <a:t>and </a:t>
            </a:r>
            <a:endParaRPr lang="en-US" sz="2400" dirty="0" smtClean="0"/>
          </a:p>
          <a:p>
            <a:pPr>
              <a:lnSpc>
                <a:spcPct val="170000"/>
              </a:lnSpc>
            </a:pPr>
            <a:r>
              <a:rPr lang="en-US" sz="2400" dirty="0" smtClean="0"/>
              <a:t>the resultant </a:t>
            </a:r>
            <a:r>
              <a:rPr lang="en-US" sz="2400" b="1" dirty="0" smtClean="0"/>
              <a:t>release </a:t>
            </a:r>
            <a:r>
              <a:rPr lang="en-US" sz="2400" b="1" dirty="0"/>
              <a:t>of histamine and </a:t>
            </a:r>
            <a:r>
              <a:rPr lang="en-US" sz="2400" b="1" dirty="0" err="1"/>
              <a:t>proteolytic</a:t>
            </a:r>
            <a:r>
              <a:rPr lang="en-US" sz="2400" b="1" dirty="0"/>
              <a:t> enzymes </a:t>
            </a:r>
            <a:r>
              <a:rPr lang="en-US" sz="2400" dirty="0"/>
              <a:t>may also contribute </a:t>
            </a:r>
            <a:r>
              <a:rPr lang="en-US" sz="2400" dirty="0" smtClean="0"/>
              <a:t>to the </a:t>
            </a:r>
            <a:r>
              <a:rPr lang="en-US" sz="2400" b="1" dirty="0"/>
              <a:t>exaggerated inflammatory response </a:t>
            </a:r>
            <a:r>
              <a:rPr lang="en-US" sz="2400" dirty="0"/>
              <a:t>to local factors.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218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24" y="8360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Hormonal </a:t>
            </a:r>
            <a:r>
              <a:rPr lang="en-IN" b="1" dirty="0" smtClean="0"/>
              <a:t>contraceptives:</a:t>
            </a:r>
          </a:p>
          <a:p>
            <a:r>
              <a:rPr lang="en-US" dirty="0"/>
              <a:t>aggravate the gingival response to </a:t>
            </a:r>
            <a:r>
              <a:rPr lang="en-US" dirty="0" smtClean="0"/>
              <a:t>local factors </a:t>
            </a:r>
            <a:r>
              <a:rPr lang="en-US" dirty="0"/>
              <a:t>in a manner similar to that seen during pregnancy; </a:t>
            </a:r>
            <a:endParaRPr lang="en-US" dirty="0" smtClean="0"/>
          </a:p>
          <a:p>
            <a:r>
              <a:rPr lang="en-US" dirty="0" smtClean="0"/>
              <a:t>when these drugs </a:t>
            </a:r>
            <a:r>
              <a:rPr lang="en-US" dirty="0"/>
              <a:t>are taken for longer than 1.5 years, there is an increase </a:t>
            </a:r>
            <a:r>
              <a:rPr lang="en-US" dirty="0" smtClean="0"/>
              <a:t>in </a:t>
            </a:r>
            <a:r>
              <a:rPr lang="en-IN" dirty="0" smtClean="0"/>
              <a:t>periodontal </a:t>
            </a:r>
            <a:r>
              <a:rPr lang="en-IN" dirty="0"/>
              <a:t>destruction</a:t>
            </a:r>
            <a:r>
              <a:rPr lang="en-IN" dirty="0" smtClean="0"/>
              <a:t>.</a:t>
            </a:r>
            <a:endParaRPr lang="en-IN" b="1" dirty="0" smtClean="0"/>
          </a:p>
        </p:txBody>
      </p:sp>
    </p:spTree>
    <p:extLst>
      <p:ext uri="{BB962C8B-B14F-4D97-AF65-F5344CB8AC3E}">
        <p14:creationId xmlns:p14="http://schemas.microsoft.com/office/powerpoint/2010/main" val="5770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194" y="234568"/>
            <a:ext cx="8295894" cy="6147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0070C0"/>
                </a:solidFill>
              </a:rPr>
              <a:t>Menopause:</a:t>
            </a:r>
          </a:p>
          <a:p>
            <a:r>
              <a:rPr lang="en-US" sz="2000" dirty="0"/>
              <a:t>the usual rhythmic hormonal fluctuations of </a:t>
            </a:r>
            <a:r>
              <a:rPr lang="en-US" sz="2000" dirty="0" smtClean="0"/>
              <a:t>the female </a:t>
            </a:r>
            <a:r>
              <a:rPr lang="en-US" sz="2000" dirty="0"/>
              <a:t>cycle are ended as estradiol ceases to be the major </a:t>
            </a:r>
            <a:r>
              <a:rPr lang="en-US" sz="2000" dirty="0" smtClean="0"/>
              <a:t>circulating estrogen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As </a:t>
            </a:r>
            <a:r>
              <a:rPr lang="en-US" sz="2000" dirty="0"/>
              <a:t>a result, women can develop a </a:t>
            </a:r>
            <a:r>
              <a:rPr lang="en-US" sz="2000" b="1" dirty="0">
                <a:solidFill>
                  <a:srgbClr val="FF0000"/>
                </a:solidFill>
              </a:rPr>
              <a:t>Menopausal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gingivostomatitis</a:t>
            </a:r>
            <a:r>
              <a:rPr lang="en-US" sz="2000" dirty="0"/>
              <a:t>. not a common </a:t>
            </a:r>
            <a:r>
              <a:rPr lang="en-US" sz="2000" dirty="0" smtClean="0"/>
              <a:t>condition.</a:t>
            </a:r>
          </a:p>
          <a:p>
            <a:r>
              <a:rPr lang="en-US" sz="2000" dirty="0" smtClean="0"/>
              <a:t>The </a:t>
            </a:r>
            <a:r>
              <a:rPr lang="en-US" sz="2000" b="1" dirty="0"/>
              <a:t>gingiva and the remaining oral mucosa are dry and shiny,</a:t>
            </a:r>
            <a:r>
              <a:rPr lang="en-US" sz="2000" dirty="0"/>
              <a:t> </a:t>
            </a:r>
            <a:r>
              <a:rPr lang="en-US" sz="2000" dirty="0" smtClean="0"/>
              <a:t>they vary </a:t>
            </a:r>
            <a:r>
              <a:rPr lang="en-US" sz="2000" dirty="0"/>
              <a:t>in color from </a:t>
            </a:r>
            <a:r>
              <a:rPr lang="en-US" sz="2000" b="1" dirty="0"/>
              <a:t>abnormal paleness to redness</a:t>
            </a:r>
            <a:r>
              <a:rPr lang="en-US" sz="2000" dirty="0"/>
              <a:t>, and they </a:t>
            </a:r>
            <a:r>
              <a:rPr lang="en-US" sz="2000" b="1" dirty="0" smtClean="0"/>
              <a:t>bleed </a:t>
            </a:r>
            <a:r>
              <a:rPr lang="en-IN" sz="2000" b="1" dirty="0" smtClean="0"/>
              <a:t>easily</a:t>
            </a:r>
            <a:r>
              <a:rPr lang="en-IN" sz="2000" dirty="0"/>
              <a:t>.</a:t>
            </a:r>
          </a:p>
          <a:p>
            <a:r>
              <a:rPr lang="en-US" sz="2000" dirty="0"/>
              <a:t>The patient complains of a </a:t>
            </a:r>
            <a:r>
              <a:rPr lang="en-US" sz="2000" b="1" dirty="0"/>
              <a:t>dry, burning </a:t>
            </a:r>
            <a:r>
              <a:rPr lang="en-US" sz="2000" b="1" dirty="0" smtClean="0"/>
              <a:t>sensation </a:t>
            </a:r>
            <a:r>
              <a:rPr lang="en-US" sz="2000" dirty="0" smtClean="0"/>
              <a:t>throughout </a:t>
            </a:r>
            <a:r>
              <a:rPr lang="en-US" sz="2000" dirty="0"/>
              <a:t>the oral cavity that is associated with </a:t>
            </a:r>
            <a:r>
              <a:rPr lang="en-US" sz="2000" b="1" dirty="0"/>
              <a:t>extreme </a:t>
            </a:r>
            <a:r>
              <a:rPr lang="en-US" sz="2000" b="1" dirty="0" smtClean="0"/>
              <a:t>sensitivity to </a:t>
            </a:r>
            <a:r>
              <a:rPr lang="en-US" sz="2000" b="1" dirty="0"/>
              <a:t>thermal changes</a:t>
            </a:r>
            <a:r>
              <a:rPr lang="en-US" sz="2000" dirty="0"/>
              <a:t>; </a:t>
            </a:r>
            <a:r>
              <a:rPr lang="en-US" sz="2000" b="1" dirty="0"/>
              <a:t>abnormal taste sensations </a:t>
            </a:r>
            <a:r>
              <a:rPr lang="en-US" sz="2000" dirty="0"/>
              <a:t>described as “</a:t>
            </a:r>
            <a:r>
              <a:rPr lang="en-US" sz="2000" b="1" dirty="0"/>
              <a:t>salty</a:t>
            </a:r>
            <a:r>
              <a:rPr lang="en-US" sz="2000" b="1" dirty="0" smtClean="0"/>
              <a:t>,” “</a:t>
            </a:r>
            <a:r>
              <a:rPr lang="en-US" sz="2000" b="1" dirty="0"/>
              <a:t>peppery,” or “sour</a:t>
            </a:r>
            <a:r>
              <a:rPr lang="en-US" sz="2000" dirty="0"/>
              <a:t>”; and difficulty with removable </a:t>
            </a:r>
            <a:r>
              <a:rPr lang="en-US" sz="2000" dirty="0" smtClean="0"/>
              <a:t>partial prostheses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signs and symptoms of menopausal </a:t>
            </a:r>
            <a:r>
              <a:rPr lang="en-US" sz="2000" dirty="0" err="1" smtClean="0"/>
              <a:t>gingivostomatitis</a:t>
            </a:r>
            <a:r>
              <a:rPr lang="en-US" sz="2000" dirty="0" smtClean="0"/>
              <a:t> are </a:t>
            </a:r>
            <a:r>
              <a:rPr lang="en-US" sz="2000" dirty="0"/>
              <a:t>somewhat comparable to those of chronic desquamative </a:t>
            </a:r>
            <a:r>
              <a:rPr lang="en-US" sz="2000" dirty="0" smtClean="0"/>
              <a:t>gingivitis </a:t>
            </a:r>
          </a:p>
          <a:p>
            <a:r>
              <a:rPr lang="en-US" sz="2000" dirty="0" smtClean="0"/>
              <a:t>Signs </a:t>
            </a:r>
            <a:r>
              <a:rPr lang="en-US" sz="2000" dirty="0"/>
              <a:t>and symptoms similar to those of </a:t>
            </a:r>
            <a:r>
              <a:rPr lang="en-US" sz="2000" dirty="0" smtClean="0"/>
              <a:t>menopausal </a:t>
            </a:r>
            <a:r>
              <a:rPr lang="en-US" sz="2000" dirty="0" err="1" smtClean="0"/>
              <a:t>gingivostomatitis</a:t>
            </a:r>
            <a:r>
              <a:rPr lang="en-US" sz="2000" dirty="0" smtClean="0"/>
              <a:t> </a:t>
            </a:r>
            <a:r>
              <a:rPr lang="en-US" sz="2000" dirty="0"/>
              <a:t>occasionally occur after </a:t>
            </a:r>
            <a:r>
              <a:rPr lang="en-US" sz="2000" dirty="0" err="1"/>
              <a:t>ovariectomy</a:t>
            </a:r>
            <a:r>
              <a:rPr lang="en-US" sz="2000" dirty="0"/>
              <a:t> or </a:t>
            </a:r>
            <a:r>
              <a:rPr lang="en-US" sz="2000" dirty="0" smtClean="0"/>
              <a:t>sterilization by </a:t>
            </a:r>
            <a:r>
              <a:rPr lang="en-US" sz="2000" dirty="0"/>
              <a:t>radiation in the treatment of malignant neoplasms.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9300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39244"/>
          </a:xfrm>
        </p:spPr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Hyperparathyroidism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94" y="1061537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Parathyroid </a:t>
            </a:r>
            <a:r>
              <a:rPr lang="en-US" sz="2000" dirty="0" err="1"/>
              <a:t>hypersecretion</a:t>
            </a:r>
            <a:r>
              <a:rPr lang="en-US" sz="2000" dirty="0"/>
              <a:t> produces </a:t>
            </a:r>
            <a:r>
              <a:rPr lang="en-US" sz="2000" b="1" dirty="0"/>
              <a:t>generalized demineralization </a:t>
            </a:r>
            <a:r>
              <a:rPr lang="en-US" sz="2000" b="1" dirty="0" smtClean="0"/>
              <a:t>of the </a:t>
            </a:r>
            <a:r>
              <a:rPr lang="en-US" sz="2000" b="1" dirty="0"/>
              <a:t>skeleton</a:t>
            </a:r>
            <a:r>
              <a:rPr lang="en-US" sz="2000" dirty="0"/>
              <a:t>, </a:t>
            </a:r>
            <a:r>
              <a:rPr lang="en-US" sz="2000" b="1" dirty="0"/>
              <a:t>increased </a:t>
            </a:r>
            <a:r>
              <a:rPr lang="en-US" sz="2000" b="1" dirty="0" err="1"/>
              <a:t>osteoclasis</a:t>
            </a:r>
            <a:r>
              <a:rPr lang="en-US" sz="2000" b="1" dirty="0"/>
              <a:t> </a:t>
            </a:r>
            <a:r>
              <a:rPr lang="en-US" sz="2000" dirty="0"/>
              <a:t>with proliferation of the </a:t>
            </a:r>
            <a:r>
              <a:rPr lang="en-US" sz="2000" dirty="0" smtClean="0"/>
              <a:t>connective tissue </a:t>
            </a:r>
            <a:r>
              <a:rPr lang="en-US" sz="2000" dirty="0"/>
              <a:t>in the enlarged marrow spaces, and the formation of bone </a:t>
            </a:r>
            <a:r>
              <a:rPr lang="en-US" sz="2000" dirty="0" smtClean="0"/>
              <a:t>cysts and </a:t>
            </a:r>
            <a:r>
              <a:rPr lang="en-US" sz="2000" dirty="0"/>
              <a:t>giant cell tumors.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disease is called </a:t>
            </a:r>
            <a:r>
              <a:rPr lang="en-US" sz="2000" b="1" i="1" dirty="0" err="1"/>
              <a:t>osteitis</a:t>
            </a:r>
            <a:r>
              <a:rPr lang="en-US" sz="2000" b="1" i="1" dirty="0"/>
              <a:t> </a:t>
            </a:r>
            <a:r>
              <a:rPr lang="en-US" sz="2000" b="1" i="1" dirty="0" err="1"/>
              <a:t>fibrosa</a:t>
            </a:r>
            <a:r>
              <a:rPr lang="en-US" sz="2000" b="1" i="1" dirty="0"/>
              <a:t> </a:t>
            </a:r>
            <a:r>
              <a:rPr lang="en-US" sz="2000" b="1" i="1" dirty="0" err="1"/>
              <a:t>cystica</a:t>
            </a:r>
            <a:r>
              <a:rPr lang="en-US" sz="2000" b="1" i="1" dirty="0"/>
              <a:t> </a:t>
            </a:r>
            <a:r>
              <a:rPr lang="en-US" sz="2000" b="1" dirty="0"/>
              <a:t>or </a:t>
            </a:r>
            <a:r>
              <a:rPr lang="en-US" sz="2000" b="1" i="1" dirty="0" smtClean="0"/>
              <a:t>von </a:t>
            </a:r>
            <a:r>
              <a:rPr lang="en-IN" sz="2000" b="1" i="1" dirty="0" smtClean="0"/>
              <a:t>Recklinghausen </a:t>
            </a:r>
            <a:r>
              <a:rPr lang="en-IN" sz="2000" b="1" i="1" dirty="0"/>
              <a:t>bone </a:t>
            </a:r>
            <a:r>
              <a:rPr lang="en-IN" sz="2000" b="1" i="1" dirty="0" smtClean="0"/>
              <a:t>disease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Loss of the lamina </a:t>
            </a:r>
            <a:r>
              <a:rPr lang="en-US" sz="2000" b="1" dirty="0" err="1"/>
              <a:t>dura</a:t>
            </a:r>
            <a:r>
              <a:rPr lang="en-US" sz="2000" b="1" dirty="0"/>
              <a:t> and giant </a:t>
            </a:r>
            <a:r>
              <a:rPr lang="en-US" sz="2000" b="1" dirty="0" smtClean="0"/>
              <a:t>cell tumors </a:t>
            </a:r>
            <a:r>
              <a:rPr lang="en-US" sz="2000" b="1" dirty="0"/>
              <a:t>in the jaws </a:t>
            </a:r>
            <a:r>
              <a:rPr lang="en-US" sz="2000" dirty="0"/>
              <a:t>are late signs of </a:t>
            </a:r>
            <a:r>
              <a:rPr lang="en-US" sz="2000" dirty="0" err="1"/>
              <a:t>hyperparathyroid</a:t>
            </a:r>
            <a:r>
              <a:rPr lang="en-US" sz="2000" dirty="0"/>
              <a:t> bone </a:t>
            </a:r>
            <a:r>
              <a:rPr lang="en-US" sz="2000" dirty="0" smtClean="0"/>
              <a:t>disease, which </a:t>
            </a:r>
            <a:r>
              <a:rPr lang="en-US" sz="2000" dirty="0"/>
              <a:t>in itself is uncommon.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29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194" y="508889"/>
            <a:ext cx="606676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200" b="1" dirty="0"/>
              <a:t>oral </a:t>
            </a:r>
            <a:r>
              <a:rPr lang="en-IN" sz="2200" b="1" dirty="0" smtClean="0"/>
              <a:t>changes:</a:t>
            </a:r>
            <a:endParaRPr lang="en-IN" sz="2200" dirty="0"/>
          </a:p>
          <a:p>
            <a:pPr lvl="1"/>
            <a:r>
              <a:rPr lang="en-US" sz="2000" dirty="0" smtClean="0"/>
              <a:t>malocclusion </a:t>
            </a:r>
            <a:r>
              <a:rPr lang="en-US" sz="2000" dirty="0"/>
              <a:t>and tooth mobility, </a:t>
            </a:r>
            <a:endParaRPr lang="en-US" sz="2000" dirty="0" smtClean="0"/>
          </a:p>
          <a:p>
            <a:pPr lvl="1"/>
            <a:r>
              <a:rPr lang="en-US" sz="2000" dirty="0" smtClean="0"/>
              <a:t>radiographic </a:t>
            </a:r>
            <a:r>
              <a:rPr lang="en-US" sz="2000" dirty="0"/>
              <a:t>evidence </a:t>
            </a:r>
            <a:r>
              <a:rPr lang="en-US" sz="2000" dirty="0" smtClean="0"/>
              <a:t>of alveolar </a:t>
            </a:r>
            <a:r>
              <a:rPr lang="en-US" sz="2000" dirty="0"/>
              <a:t>osteoporosis with closely meshed trabeculae, </a:t>
            </a:r>
            <a:endParaRPr lang="en-US" sz="2000" dirty="0" smtClean="0"/>
          </a:p>
          <a:p>
            <a:pPr lvl="1"/>
            <a:r>
              <a:rPr lang="en-US" sz="2000" dirty="0" smtClean="0"/>
              <a:t>widening </a:t>
            </a:r>
            <a:r>
              <a:rPr lang="en-US" sz="2000" dirty="0"/>
              <a:t>of </a:t>
            </a:r>
            <a:r>
              <a:rPr lang="en-US" sz="2000" dirty="0" smtClean="0"/>
              <a:t>the periodontal </a:t>
            </a:r>
            <a:r>
              <a:rPr lang="en-US" sz="2000" dirty="0"/>
              <a:t>ligament space, absence of the lamina </a:t>
            </a:r>
            <a:r>
              <a:rPr lang="en-US" sz="2000" dirty="0" err="1"/>
              <a:t>dura</a:t>
            </a:r>
            <a:r>
              <a:rPr lang="en-US" sz="2000" dirty="0"/>
              <a:t>, </a:t>
            </a:r>
            <a:r>
              <a:rPr lang="en-US" sz="2000" dirty="0" smtClean="0"/>
              <a:t>and radiolucent </a:t>
            </a:r>
            <a:r>
              <a:rPr lang="en-US" sz="2000" dirty="0"/>
              <a:t>cyst-like </a:t>
            </a:r>
            <a:r>
              <a:rPr lang="en-US" sz="2000" dirty="0" smtClean="0"/>
              <a:t>spaces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800000"/>
                </a:solidFill>
              </a:rPr>
              <a:t>Brown tumors:</a:t>
            </a:r>
            <a:r>
              <a:rPr lang="en-US" sz="2200" dirty="0" smtClean="0"/>
              <a:t> </a:t>
            </a:r>
          </a:p>
          <a:p>
            <a:r>
              <a:rPr lang="en-US" sz="2000" dirty="0" smtClean="0"/>
              <a:t>Bone </a:t>
            </a:r>
            <a:r>
              <a:rPr lang="en-US" sz="2000" b="1" dirty="0"/>
              <a:t>cysts become filled </a:t>
            </a:r>
            <a:r>
              <a:rPr lang="en-US" sz="2000" b="1" dirty="0" smtClean="0"/>
              <a:t>with fibrous </a:t>
            </a:r>
            <a:r>
              <a:rPr lang="en-US" sz="2000" b="1" dirty="0"/>
              <a:t>tissue with abundant hemosiderin-laden </a:t>
            </a:r>
            <a:r>
              <a:rPr lang="en-US" sz="2000" b="1" dirty="0" smtClean="0"/>
              <a:t>macrophages and giant </a:t>
            </a:r>
            <a:r>
              <a:rPr lang="en-US" sz="2000" b="1" dirty="0"/>
              <a:t>cells. </a:t>
            </a:r>
            <a:endParaRPr lang="en-US" sz="2000" b="1" dirty="0" smtClean="0"/>
          </a:p>
          <a:p>
            <a:r>
              <a:rPr lang="en-US" sz="2000" dirty="0" smtClean="0"/>
              <a:t>These </a:t>
            </a:r>
            <a:r>
              <a:rPr lang="en-US" sz="2000" dirty="0"/>
              <a:t>cysts have been called </a:t>
            </a:r>
            <a:r>
              <a:rPr lang="en-US" sz="2000" i="1" dirty="0"/>
              <a:t>brown tumors, </a:t>
            </a:r>
            <a:r>
              <a:rPr lang="en-US" sz="2000" dirty="0"/>
              <a:t>but they are </a:t>
            </a:r>
            <a:r>
              <a:rPr lang="en-US" sz="2000" dirty="0" smtClean="0"/>
              <a:t>not tumors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More </a:t>
            </a:r>
            <a:r>
              <a:rPr lang="en-US" sz="2000" dirty="0"/>
              <a:t>accurately, they are </a:t>
            </a:r>
            <a:r>
              <a:rPr lang="en-US" sz="2000" b="1" dirty="0"/>
              <a:t>reparative giant cell granulomas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In some </a:t>
            </a:r>
            <a:r>
              <a:rPr lang="en-US" sz="2000" dirty="0"/>
              <a:t>cases, these lesions appear in the periapical region of teeth, </a:t>
            </a:r>
            <a:r>
              <a:rPr lang="en-US" sz="2000" dirty="0" smtClean="0"/>
              <a:t>and they </a:t>
            </a:r>
            <a:r>
              <a:rPr lang="en-US" sz="2000" dirty="0"/>
              <a:t>can lead to a misdiagnosis of a lesion of endodontic origin</a:t>
            </a: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921" y="291237"/>
            <a:ext cx="2207895" cy="60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rgbClr val="C00000"/>
                </a:solidFill>
              </a:rPr>
              <a:t>HEMATOLOGIC DISORDERS AND IMMUNE DEFICIENCIES</a:t>
            </a: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blood cells play an imp. role in maintaining a healthy periodontium.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WBC: inflammatory and immune response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RBC: gas and nutrient exchange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/>
              <a:t>Platelets: hemostasis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Disorders of any of these</a:t>
            </a:r>
            <a:r>
              <a:rPr lang="en-US" dirty="0" smtClean="0">
                <a:sym typeface="Wingdings" panose="05000000000000000000" pitchFamily="2" charset="2"/>
              </a:rPr>
              <a:t> effect periodontium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60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Leukocyte (neutrophil) disorders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Disorders that affect the production or function of leukocytes </a:t>
            </a:r>
            <a:r>
              <a:rPr lang="en-US" dirty="0" smtClean="0"/>
              <a:t>may result </a:t>
            </a:r>
            <a:r>
              <a:rPr lang="en-US" dirty="0"/>
              <a:t>in severe periodontal destruction.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Neutropenia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Agranulocytosis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Leukemia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7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8" y="635651"/>
            <a:ext cx="7886700" cy="5752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Neutropenia:</a:t>
            </a:r>
          </a:p>
          <a:p>
            <a:r>
              <a:rPr lang="en-US" sz="2200" dirty="0" smtClean="0"/>
              <a:t>blood </a:t>
            </a:r>
            <a:r>
              <a:rPr lang="en-US" sz="2200" dirty="0"/>
              <a:t>disorder that results in </a:t>
            </a:r>
            <a:r>
              <a:rPr lang="en-US" sz="2200" b="1" dirty="0"/>
              <a:t>low levels </a:t>
            </a:r>
            <a:r>
              <a:rPr lang="en-US" sz="2200" b="1" dirty="0" smtClean="0"/>
              <a:t>of circulating </a:t>
            </a:r>
            <a:r>
              <a:rPr lang="en-US" sz="2200" b="1" dirty="0"/>
              <a:t>neutrophils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Mild neutropenia: An </a:t>
            </a:r>
            <a:r>
              <a:rPr lang="en-US" sz="2200" dirty="0"/>
              <a:t>absolute neutrophil count (ANC) </a:t>
            </a:r>
            <a:r>
              <a:rPr lang="en-US" sz="2200" dirty="0" smtClean="0"/>
              <a:t>of </a:t>
            </a:r>
            <a:r>
              <a:rPr lang="en-US" sz="2200" b="1" dirty="0" smtClean="0"/>
              <a:t>1000–1500 cells/</a:t>
            </a:r>
            <a:r>
              <a:rPr lang="en-US" sz="2200" b="1" dirty="0" err="1" smtClean="0"/>
              <a:t>μL</a:t>
            </a:r>
            <a:endParaRPr lang="en-US" sz="2200" b="1" dirty="0" smtClean="0"/>
          </a:p>
          <a:p>
            <a:r>
              <a:rPr lang="en-US" sz="2200" dirty="0" smtClean="0"/>
              <a:t>Moderate: </a:t>
            </a:r>
            <a:r>
              <a:rPr lang="en-US" sz="2200" b="1" dirty="0" smtClean="0"/>
              <a:t>500–1000 </a:t>
            </a:r>
            <a:r>
              <a:rPr lang="en-US" sz="2200" b="1" dirty="0"/>
              <a:t>cells/</a:t>
            </a:r>
            <a:r>
              <a:rPr lang="en-US" sz="2200" b="1" dirty="0" err="1"/>
              <a:t>μL</a:t>
            </a:r>
            <a:r>
              <a:rPr lang="en-US" sz="2200" b="1" dirty="0"/>
              <a:t> </a:t>
            </a:r>
            <a:r>
              <a:rPr lang="en-US" sz="2200" dirty="0"/>
              <a:t>is considered moderate neutropenia and an ANC of</a:t>
            </a:r>
          </a:p>
          <a:p>
            <a:r>
              <a:rPr lang="en-US" sz="2200" b="1" dirty="0" smtClean="0"/>
              <a:t>Severe: &lt;500 cells/</a:t>
            </a:r>
            <a:r>
              <a:rPr lang="en-US" sz="2200" b="1" dirty="0" err="1" smtClean="0"/>
              <a:t>μL</a:t>
            </a:r>
            <a:r>
              <a:rPr lang="en-US" sz="2200" b="1" dirty="0" smtClean="0">
                <a:sym typeface="Wingdings" panose="05000000000000000000" pitchFamily="2" charset="2"/>
              </a:rPr>
              <a:t> fatal</a:t>
            </a:r>
          </a:p>
          <a:p>
            <a:r>
              <a:rPr lang="en-US" sz="2200" dirty="0"/>
              <a:t>It may be chronic or periodic, with </a:t>
            </a:r>
            <a:r>
              <a:rPr lang="en-US" sz="2200" dirty="0" smtClean="0"/>
              <a:t>recurring </a:t>
            </a:r>
            <a:r>
              <a:rPr lang="en-US" sz="2200" dirty="0" err="1" smtClean="0"/>
              <a:t>neutropenic</a:t>
            </a:r>
            <a:r>
              <a:rPr lang="en-US" sz="2200" dirty="0" smtClean="0"/>
              <a:t> cycles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b="1" dirty="0" smtClean="0"/>
              <a:t>cyclic neutropenia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With cyclic neutropenia, the gingival changes recur with recurrent exacerbation of the disease.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occurrence of </a:t>
            </a:r>
            <a:r>
              <a:rPr lang="en-US" sz="2200" b="1" dirty="0"/>
              <a:t>generalized aggressive periodontiti</a:t>
            </a:r>
            <a:r>
              <a:rPr lang="en-US" sz="2200" dirty="0"/>
              <a:t>s has been described in patients with cyclic neutropenia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8216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89" y="6106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Agranulocytosis:</a:t>
            </a:r>
          </a:p>
          <a:p>
            <a:r>
              <a:rPr lang="en-US" sz="2200" dirty="0"/>
              <a:t>reduction in the number of circulating granulocytes, and it results in severe infections</a:t>
            </a:r>
            <a:endParaRPr lang="en-IN" sz="2200" dirty="0"/>
          </a:p>
          <a:p>
            <a:r>
              <a:rPr lang="en-US" sz="2200" dirty="0" smtClean="0"/>
              <a:t>It </a:t>
            </a:r>
            <a:r>
              <a:rPr lang="en-US" sz="2200" dirty="0"/>
              <a:t>is defined as </a:t>
            </a:r>
            <a:r>
              <a:rPr lang="en-US" sz="2200" dirty="0" smtClean="0"/>
              <a:t>an </a:t>
            </a:r>
            <a:r>
              <a:rPr lang="en-US" sz="2200" b="1" dirty="0" smtClean="0"/>
              <a:t>ANC </a:t>
            </a:r>
            <a:r>
              <a:rPr lang="en-US" sz="2200" b="1" dirty="0"/>
              <a:t>of &lt;100 cells/</a:t>
            </a:r>
            <a:r>
              <a:rPr lang="en-US" sz="2200" b="1" dirty="0" err="1"/>
              <a:t>μL</a:t>
            </a:r>
            <a:r>
              <a:rPr lang="en-US" sz="2200" b="1" dirty="0"/>
              <a:t>. </a:t>
            </a:r>
            <a:endParaRPr lang="en-US" sz="2200" b="1" dirty="0" smtClean="0"/>
          </a:p>
          <a:p>
            <a:r>
              <a:rPr lang="en-IN" sz="2200" dirty="0"/>
              <a:t>results in severe </a:t>
            </a:r>
            <a:r>
              <a:rPr lang="en-IN" sz="2200" dirty="0" smtClean="0"/>
              <a:t>infections, </a:t>
            </a:r>
            <a:r>
              <a:rPr lang="en-IN" sz="2200" dirty="0"/>
              <a:t>including </a:t>
            </a:r>
            <a:r>
              <a:rPr lang="en-IN" sz="2200" b="1" dirty="0"/>
              <a:t>ulcerative necrotizing </a:t>
            </a:r>
            <a:r>
              <a:rPr lang="en-IN" sz="2200" dirty="0" smtClean="0"/>
              <a:t>lesions</a:t>
            </a:r>
          </a:p>
          <a:p>
            <a:r>
              <a:rPr lang="en-IN" sz="2200" dirty="0"/>
              <a:t>The </a:t>
            </a:r>
            <a:r>
              <a:rPr lang="en-IN" sz="2200" b="1" dirty="0"/>
              <a:t>absence of </a:t>
            </a:r>
            <a:r>
              <a:rPr lang="en-IN" sz="2200" b="1" dirty="0" smtClean="0"/>
              <a:t>a </a:t>
            </a:r>
            <a:r>
              <a:rPr lang="en-US" sz="2200" b="1" dirty="0" smtClean="0"/>
              <a:t>notable </a:t>
            </a:r>
            <a:r>
              <a:rPr lang="en-US" sz="2200" b="1" dirty="0"/>
              <a:t>inflammatory reaction </a:t>
            </a:r>
            <a:r>
              <a:rPr lang="en-US" sz="2200" dirty="0"/>
              <a:t>caused by a lack of granulocytes is </a:t>
            </a:r>
            <a:r>
              <a:rPr lang="en-US" sz="2200" dirty="0" smtClean="0"/>
              <a:t>a striking </a:t>
            </a:r>
            <a:r>
              <a:rPr lang="en-US" sz="2200" dirty="0"/>
              <a:t>feature.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gingival margin may or may not be involved.</a:t>
            </a:r>
          </a:p>
          <a:p>
            <a:r>
              <a:rPr lang="en-US" sz="2200" b="1" dirty="0"/>
              <a:t>Gingival hemorrhage, necrosis, increased salivation, and fetid </a:t>
            </a:r>
            <a:r>
              <a:rPr lang="en-US" sz="2200" b="1" dirty="0" smtClean="0"/>
              <a:t>odo</a:t>
            </a:r>
            <a:r>
              <a:rPr lang="en-US" sz="2200" dirty="0" smtClean="0"/>
              <a:t>r are </a:t>
            </a:r>
            <a:r>
              <a:rPr lang="en-US" sz="2200" dirty="0"/>
              <a:t>accompanying clinical features. </a:t>
            </a: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7241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26" y="435236"/>
            <a:ext cx="8815974" cy="5990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FF0000"/>
                </a:solidFill>
              </a:rPr>
              <a:t>Leukemias</a:t>
            </a:r>
            <a:r>
              <a:rPr lang="en-US" dirty="0" smtClean="0"/>
              <a:t>: </a:t>
            </a:r>
          </a:p>
          <a:p>
            <a:r>
              <a:rPr lang="en-US" sz="2000" dirty="0" smtClean="0"/>
              <a:t>are </a:t>
            </a:r>
            <a:r>
              <a:rPr lang="en-US" sz="2000" b="1" dirty="0"/>
              <a:t>malignant </a:t>
            </a:r>
            <a:r>
              <a:rPr lang="en-US" sz="2000" b="1" dirty="0" err="1"/>
              <a:t>neoplasias</a:t>
            </a:r>
            <a:r>
              <a:rPr lang="en-US" sz="2000" b="1" dirty="0"/>
              <a:t> of WBC </a:t>
            </a:r>
            <a:r>
              <a:rPr lang="en-US" sz="2000" b="1" dirty="0" smtClean="0"/>
              <a:t>precursors</a:t>
            </a:r>
          </a:p>
          <a:p>
            <a:r>
              <a:rPr lang="en-IN" sz="2000" dirty="0" err="1"/>
              <a:t>leukemias</a:t>
            </a:r>
            <a:r>
              <a:rPr lang="en-IN" sz="2000" dirty="0"/>
              <a:t> are classified </a:t>
            </a:r>
            <a:r>
              <a:rPr lang="en-IN" sz="2000" dirty="0" smtClean="0"/>
              <a:t>as:</a:t>
            </a:r>
            <a:endParaRPr lang="en-IN" sz="2000" dirty="0"/>
          </a:p>
          <a:p>
            <a:pPr marL="1828800" lvl="3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rgbClr val="FF0000"/>
                </a:solidFill>
              </a:rPr>
              <a:t>Lymphocytic</a:t>
            </a:r>
            <a:r>
              <a:rPr lang="en-US" sz="20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involves precursors of lymphocytes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1828800" lvl="3" indent="-457200">
              <a:buFont typeface="+mj-lt"/>
              <a:buAutoNum type="arabicPeriod"/>
            </a:pPr>
            <a:r>
              <a:rPr lang="en-US" sz="2000" b="1" i="1" dirty="0" err="1" smtClean="0">
                <a:solidFill>
                  <a:srgbClr val="FF0000"/>
                </a:solidFill>
              </a:rPr>
              <a:t>Myelogenous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i="1" dirty="0">
                <a:solidFill>
                  <a:srgbClr val="FF0000"/>
                </a:solidFill>
                <a:sym typeface="Wingdings" panose="05000000000000000000" pitchFamily="2" charset="2"/>
              </a:rPr>
              <a:t>involves precursors of </a:t>
            </a:r>
            <a:r>
              <a:rPr lang="en-US" sz="2000" b="1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rbc</a:t>
            </a:r>
            <a:r>
              <a:rPr lang="en-US" sz="20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000" b="1" i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wbc</a:t>
            </a:r>
            <a:r>
              <a:rPr lang="en-US" sz="2000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&amp; platelets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3200400" lvl="6" indent="-457200">
              <a:buFont typeface="+mj-lt"/>
              <a:buAutoNum type="arabicPeriod"/>
            </a:pP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According </a:t>
            </a:r>
            <a:r>
              <a:rPr lang="en-US" sz="2000" dirty="0"/>
              <a:t>to their evolution, </a:t>
            </a:r>
            <a:r>
              <a:rPr lang="en-US" sz="2000" dirty="0" err="1"/>
              <a:t>leukemias</a:t>
            </a:r>
            <a:r>
              <a:rPr lang="en-US" sz="2000" dirty="0"/>
              <a:t> can </a:t>
            </a:r>
            <a:r>
              <a:rPr lang="en-US" sz="2000" dirty="0" smtClean="0"/>
              <a:t>be: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US" sz="2000" b="1" i="1" dirty="0" smtClean="0"/>
              <a:t>acute </a:t>
            </a:r>
            <a:r>
              <a:rPr lang="en-US" sz="2000" b="1" dirty="0"/>
              <a:t>(which is </a:t>
            </a:r>
            <a:r>
              <a:rPr lang="en-US" sz="2000" b="1" dirty="0" smtClean="0"/>
              <a:t>rapidly fatal</a:t>
            </a:r>
            <a:r>
              <a:rPr lang="en-US" sz="2000" b="1" dirty="0"/>
              <a:t>), </a:t>
            </a:r>
            <a:endParaRPr lang="en-US" sz="2000" b="1" dirty="0" smtClean="0"/>
          </a:p>
          <a:p>
            <a:pPr marL="1885950" lvl="3" indent="-514350">
              <a:buFont typeface="+mj-lt"/>
              <a:buAutoNum type="arabicPeriod"/>
            </a:pPr>
            <a:r>
              <a:rPr lang="en-US" sz="2000" b="1" i="1" dirty="0" err="1" smtClean="0"/>
              <a:t>subacute</a:t>
            </a:r>
            <a:r>
              <a:rPr lang="en-US" sz="2000" b="1" i="1" dirty="0"/>
              <a:t>, </a:t>
            </a:r>
            <a:r>
              <a:rPr lang="en-US" sz="2000" b="1" dirty="0"/>
              <a:t>or </a:t>
            </a:r>
            <a:endParaRPr lang="en-US" sz="2000" b="1" dirty="0" smtClean="0"/>
          </a:p>
          <a:p>
            <a:pPr marL="1885950" lvl="3" indent="-514350">
              <a:buFont typeface="+mj-lt"/>
              <a:buAutoNum type="arabicPeriod"/>
            </a:pPr>
            <a:r>
              <a:rPr lang="en-US" sz="2000" b="1" i="1" dirty="0" smtClean="0"/>
              <a:t>chronic</a:t>
            </a:r>
            <a:r>
              <a:rPr lang="en-US" sz="2000" b="1" i="1" dirty="0"/>
              <a:t>. </a:t>
            </a:r>
            <a:endParaRPr lang="en-US" sz="2000" b="1" i="1" dirty="0" smtClean="0"/>
          </a:p>
          <a:p>
            <a:r>
              <a:rPr lang="en-US" sz="2200" dirty="0"/>
              <a:t>All </a:t>
            </a:r>
            <a:r>
              <a:rPr lang="en-US" sz="2200" dirty="0" err="1"/>
              <a:t>leukemias</a:t>
            </a:r>
            <a:r>
              <a:rPr lang="en-US" sz="2200" dirty="0"/>
              <a:t> tend to </a:t>
            </a:r>
            <a:r>
              <a:rPr lang="en-US" sz="2200" b="1" dirty="0"/>
              <a:t>displace normal components of the </a:t>
            </a:r>
            <a:r>
              <a:rPr lang="en-US" sz="2200" b="1" dirty="0" smtClean="0"/>
              <a:t>bone marrow </a:t>
            </a:r>
            <a:r>
              <a:rPr lang="en-US" sz="2200" b="1" dirty="0"/>
              <a:t>elements with leukemic cells</a:t>
            </a:r>
            <a:r>
              <a:rPr lang="en-US" sz="2200" dirty="0"/>
              <a:t>,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/>
              <a:t>reduced production </a:t>
            </a:r>
            <a:r>
              <a:rPr lang="en-US" sz="2200" dirty="0"/>
              <a:t>of normal RBCs, </a:t>
            </a:r>
            <a:r>
              <a:rPr lang="en-US" sz="2200" dirty="0" err="1"/>
              <a:t>WBCs</a:t>
            </a:r>
            <a:r>
              <a:rPr lang="en-US" sz="2200" dirty="0"/>
              <a:t>, and platelets,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b="1" dirty="0" smtClean="0"/>
              <a:t>anemia</a:t>
            </a:r>
            <a:r>
              <a:rPr lang="en-US" sz="2200" b="1" dirty="0"/>
              <a:t>, </a:t>
            </a:r>
            <a:r>
              <a:rPr lang="en-US" sz="2200" b="1" i="1" dirty="0"/>
              <a:t>leukopenia </a:t>
            </a:r>
            <a:r>
              <a:rPr lang="en-US" sz="2200" dirty="0"/>
              <a:t>(a reduction in the number of </a:t>
            </a:r>
            <a:r>
              <a:rPr lang="en-US" sz="2200" i="1" dirty="0"/>
              <a:t>nonmalignant </a:t>
            </a:r>
            <a:r>
              <a:rPr lang="en-US" sz="2200" dirty="0" err="1"/>
              <a:t>WBCs</a:t>
            </a:r>
            <a:r>
              <a:rPr lang="en-US" sz="2200" dirty="0" smtClean="0"/>
              <a:t>), </a:t>
            </a:r>
            <a:r>
              <a:rPr lang="en-IN" sz="2200" dirty="0" smtClean="0"/>
              <a:t>and </a:t>
            </a:r>
            <a:r>
              <a:rPr lang="en-IN" sz="2200" b="1" dirty="0" smtClean="0"/>
              <a:t>thrombocytopenia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Aleukemic</a:t>
            </a:r>
            <a:r>
              <a:rPr lang="en-US" sz="2000" b="1" dirty="0" smtClean="0">
                <a:solidFill>
                  <a:srgbClr val="FF0000"/>
                </a:solidFill>
              </a:rPr>
              <a:t> leukemia: </a:t>
            </a:r>
            <a:r>
              <a:rPr lang="en-IN" sz="2000" dirty="0" smtClean="0"/>
              <a:t>Some </a:t>
            </a:r>
            <a:r>
              <a:rPr lang="en-US" sz="2000" dirty="0" smtClean="0"/>
              <a:t>patients </a:t>
            </a:r>
            <a:r>
              <a:rPr lang="en-US" sz="2000" b="1" dirty="0"/>
              <a:t>may have normal blood counts </a:t>
            </a:r>
            <a:r>
              <a:rPr lang="en-US" sz="2000" dirty="0"/>
              <a:t>while </a:t>
            </a:r>
            <a:r>
              <a:rPr lang="en-US" sz="2000" u="sng" dirty="0"/>
              <a:t>leukemic cells </a:t>
            </a:r>
            <a:r>
              <a:rPr lang="en-US" sz="2000" u="sng" dirty="0" smtClean="0"/>
              <a:t>reside primarily </a:t>
            </a:r>
            <a:r>
              <a:rPr lang="en-US" sz="2000" u="sng" dirty="0"/>
              <a:t>in the bone marrow</a:t>
            </a:r>
            <a:r>
              <a:rPr lang="en-US" sz="2000" dirty="0"/>
              <a:t>.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4548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41" y="284924"/>
            <a:ext cx="8214725" cy="59906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Many </a:t>
            </a:r>
            <a:r>
              <a:rPr lang="en-US" sz="2200" b="1" dirty="0">
                <a:solidFill>
                  <a:srgbClr val="FF0000"/>
                </a:solidFill>
              </a:rPr>
              <a:t>systemic diseases, disorders, and conditions</a:t>
            </a:r>
            <a:r>
              <a:rPr lang="en-US" sz="2200" dirty="0"/>
              <a:t> have </a:t>
            </a:r>
            <a:r>
              <a:rPr lang="en-US" sz="2200" dirty="0" smtClean="0"/>
              <a:t>been implicated </a:t>
            </a:r>
            <a:r>
              <a:rPr lang="en-US" sz="2200" dirty="0"/>
              <a:t>as risk indicators or risk factors in periodontal disease</a:t>
            </a:r>
            <a:r>
              <a:rPr lang="en-US" sz="2200" dirty="0" smtClean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0070C0"/>
                </a:solidFill>
              </a:rPr>
              <a:t>How?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They </a:t>
            </a:r>
            <a:r>
              <a:rPr lang="en-US" sz="2200" b="1" dirty="0" smtClean="0"/>
              <a:t>alter host tissues and physiology,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which may </a:t>
            </a:r>
            <a:r>
              <a:rPr lang="en-US" sz="2200" b="1" dirty="0" smtClean="0"/>
              <a:t>impair</a:t>
            </a:r>
            <a:r>
              <a:rPr lang="en-US" sz="2200" dirty="0" smtClean="0"/>
              <a:t> the </a:t>
            </a:r>
            <a:r>
              <a:rPr lang="en-US" sz="2200" b="1" dirty="0" smtClean="0"/>
              <a:t>host’s barrier function and immune defense</a:t>
            </a:r>
            <a:r>
              <a:rPr lang="en-US" sz="2200" dirty="0" smtClean="0"/>
              <a:t> against periodontal pathogens,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thereby creating the opportunity for destructive periodontal disease to </a:t>
            </a:r>
            <a:r>
              <a:rPr lang="en-IN" sz="2200" dirty="0" smtClean="0"/>
              <a:t>progress.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N" sz="2200" dirty="0" smtClean="0"/>
          </a:p>
          <a:p>
            <a:pPr algn="just">
              <a:lnSpc>
                <a:spcPct val="150000"/>
              </a:lnSpc>
            </a:pPr>
            <a:r>
              <a:rPr lang="en-US" sz="2200" dirty="0" smtClean="0"/>
              <a:t>The systemic diseases</a:t>
            </a:r>
            <a:r>
              <a:rPr lang="en-US" sz="2200" dirty="0"/>
              <a:t>, disorders, or conditions </a:t>
            </a:r>
            <a:r>
              <a:rPr lang="en-US" sz="2200" b="1" dirty="0"/>
              <a:t>themselves do not </a:t>
            </a:r>
            <a:r>
              <a:rPr lang="en-US" sz="2200" b="1" dirty="0" smtClean="0"/>
              <a:t>cause periodontitis</a:t>
            </a:r>
            <a:r>
              <a:rPr lang="en-US" sz="2200" b="1" dirty="0"/>
              <a:t>;</a:t>
            </a:r>
            <a:r>
              <a:rPr lang="en-US" sz="2200" dirty="0"/>
              <a:t> rather, they </a:t>
            </a:r>
            <a:r>
              <a:rPr lang="en-US" sz="2200" b="1" dirty="0"/>
              <a:t>may predispose, accelerate, or </a:t>
            </a:r>
            <a:r>
              <a:rPr lang="en-US" sz="2200" b="1" dirty="0" smtClean="0"/>
              <a:t>otherwise </a:t>
            </a:r>
            <a:r>
              <a:rPr lang="en-IN" sz="2200" b="1" dirty="0" smtClean="0"/>
              <a:t>increase </a:t>
            </a:r>
            <a:r>
              <a:rPr lang="en-IN" sz="2200" b="1" dirty="0"/>
              <a:t>the disease’s progression</a:t>
            </a:r>
            <a:r>
              <a:rPr lang="en-IN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7" y="1"/>
            <a:ext cx="7886700" cy="10146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periodontium in leukemic patients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8" y="915605"/>
            <a:ext cx="408965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Leukemic gingival enlargement</a:t>
            </a:r>
            <a:r>
              <a:rPr lang="en-US" sz="2000" dirty="0" smtClean="0">
                <a:sym typeface="Wingdings" panose="05000000000000000000" pitchFamily="2" charset="2"/>
              </a:rPr>
              <a:t> due to leukemic cell infiltration, 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seen mostly in </a:t>
            </a:r>
            <a:r>
              <a:rPr lang="en-US" sz="2000" dirty="0" err="1" smtClean="0">
                <a:sym typeface="Wingdings" panose="05000000000000000000" pitchFamily="2" charset="2"/>
              </a:rPr>
              <a:t>AMoL</a:t>
            </a:r>
            <a:r>
              <a:rPr lang="en-US" sz="2000" dirty="0" smtClean="0">
                <a:sym typeface="Wingdings" panose="05000000000000000000" pitchFamily="2" charset="2"/>
              </a:rPr>
              <a:t>&gt; Amy-</a:t>
            </a:r>
            <a:r>
              <a:rPr lang="en-US" sz="2000" dirty="0" err="1" smtClean="0">
                <a:sym typeface="Wingdings" panose="05000000000000000000" pitchFamily="2" charset="2"/>
              </a:rPr>
              <a:t>MoL</a:t>
            </a:r>
            <a:r>
              <a:rPr lang="en-US" sz="2000" dirty="0" smtClean="0">
                <a:sym typeface="Wingdings" panose="05000000000000000000" pitchFamily="2" charset="2"/>
              </a:rPr>
              <a:t>&gt; </a:t>
            </a:r>
            <a:r>
              <a:rPr lang="en-US" sz="2000" dirty="0" err="1" smtClean="0">
                <a:sym typeface="Wingdings" panose="05000000000000000000" pitchFamily="2" charset="2"/>
              </a:rPr>
              <a:t>AMyL</a:t>
            </a:r>
            <a:r>
              <a:rPr lang="en-US" sz="2000" dirty="0" smtClean="0">
                <a:sym typeface="Wingdings" panose="05000000000000000000" pitchFamily="2" charset="2"/>
              </a:rPr>
              <a:t>. Not seen in chronic. </a:t>
            </a:r>
          </a:p>
          <a:p>
            <a:r>
              <a:rPr lang="en-IN" sz="2000" dirty="0"/>
              <a:t>localized to the </a:t>
            </a:r>
            <a:r>
              <a:rPr lang="en-IN" sz="2000" dirty="0" smtClean="0"/>
              <a:t>interdental </a:t>
            </a:r>
            <a:r>
              <a:rPr lang="en-US" sz="2000" dirty="0" smtClean="0"/>
              <a:t>papilla or </a:t>
            </a:r>
            <a:r>
              <a:rPr lang="en-US" sz="2000" dirty="0"/>
              <a:t>it may expand to include the </a:t>
            </a:r>
            <a:r>
              <a:rPr lang="en-US" sz="2000" dirty="0" smtClean="0"/>
              <a:t>marginal gingiva </a:t>
            </a:r>
            <a:r>
              <a:rPr lang="en-US" sz="2000" dirty="0"/>
              <a:t>and partially cover the crowns of the teeth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2000" dirty="0"/>
              <a:t>gingiva </a:t>
            </a:r>
            <a:r>
              <a:rPr lang="en-US" sz="2000" b="1" dirty="0"/>
              <a:t>appears bluish red and cyanotic</a:t>
            </a:r>
            <a:r>
              <a:rPr lang="en-US" sz="2000" dirty="0"/>
              <a:t>, with </a:t>
            </a:r>
            <a:r>
              <a:rPr lang="en-US" sz="2000" dirty="0" smtClean="0"/>
              <a:t>a rounding </a:t>
            </a:r>
            <a:r>
              <a:rPr lang="en-US" sz="2000" dirty="0"/>
              <a:t>and tenseness of the gingival margin.</a:t>
            </a:r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 smtClean="0"/>
          </a:p>
          <a:p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374" y="915606"/>
            <a:ext cx="3969106" cy="4023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638" y="5067881"/>
            <a:ext cx="8247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leukemia </a:t>
            </a:r>
            <a:r>
              <a:rPr lang="en-US" sz="2000" b="1" i="1" dirty="0" smtClean="0"/>
              <a:t>cutis:</a:t>
            </a:r>
            <a:r>
              <a:rPr lang="en-US" sz="2000" i="1" dirty="0" smtClean="0"/>
              <a:t> </a:t>
            </a:r>
            <a:r>
              <a:rPr lang="en-IN" sz="2000" dirty="0" smtClean="0"/>
              <a:t>abnormal </a:t>
            </a:r>
            <a:r>
              <a:rPr lang="en-US" sz="2000" dirty="0" smtClean="0"/>
              <a:t>accumulation </a:t>
            </a:r>
            <a:r>
              <a:rPr lang="en-US" sz="2000" dirty="0"/>
              <a:t>of leukemic cells in the dermal and </a:t>
            </a:r>
            <a:r>
              <a:rPr lang="en-US" sz="2000" dirty="0" smtClean="0"/>
              <a:t>subcutaneous connective tissue</a:t>
            </a:r>
            <a:r>
              <a:rPr lang="en-US" sz="2000" i="1" dirty="0" smtClean="0"/>
              <a:t>, </a:t>
            </a:r>
            <a:r>
              <a:rPr lang="en-US" sz="2000" dirty="0"/>
              <a:t>and it forms elevated and </a:t>
            </a:r>
            <a:r>
              <a:rPr lang="en-US" sz="2000" dirty="0" smtClean="0"/>
              <a:t>flat </a:t>
            </a:r>
            <a:r>
              <a:rPr lang="en-IN" sz="2000" dirty="0" smtClean="0"/>
              <a:t>macules </a:t>
            </a:r>
            <a:r>
              <a:rPr lang="en-IN" sz="2000" dirty="0"/>
              <a:t>and </a:t>
            </a:r>
            <a:r>
              <a:rPr lang="en-IN" sz="2000" dirty="0" smtClean="0"/>
              <a:t>papules</a:t>
            </a:r>
          </a:p>
          <a:p>
            <a:endParaRPr lang="en-US" sz="2000" dirty="0"/>
          </a:p>
          <a:p>
            <a:r>
              <a:rPr lang="en-US" sz="2000" b="1" dirty="0" smtClean="0"/>
              <a:t>Gingival bleeding &amp; oral ulceration and infection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2564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38" y="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Anemia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58" y="1075817"/>
            <a:ext cx="827760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i="1" dirty="0" smtClean="0"/>
              <a:t>Pernicious </a:t>
            </a:r>
            <a:r>
              <a:rPr lang="en-US" sz="2000" b="1" i="1" dirty="0"/>
              <a:t>anemia </a:t>
            </a:r>
            <a:r>
              <a:rPr lang="en-US" sz="2000" dirty="0"/>
              <a:t>results in tongue changes in 75% of patients. </a:t>
            </a:r>
            <a:r>
              <a:rPr lang="en-US" sz="2000" dirty="0" smtClean="0"/>
              <a:t>The </a:t>
            </a:r>
            <a:r>
              <a:rPr lang="en-US" sz="2000" b="1" dirty="0" smtClean="0"/>
              <a:t>tongue </a:t>
            </a:r>
            <a:r>
              <a:rPr lang="en-US" sz="2000" b="1" dirty="0"/>
              <a:t>appears red, smooth, and shiny as a result of atrophy of </a:t>
            </a:r>
            <a:r>
              <a:rPr lang="en-US" sz="2000" b="1" dirty="0" smtClean="0"/>
              <a:t>the </a:t>
            </a:r>
            <a:r>
              <a:rPr lang="en-IN" sz="2000" b="1" dirty="0" smtClean="0"/>
              <a:t>papillae</a:t>
            </a:r>
            <a:r>
              <a:rPr lang="en-IN" sz="2000" dirty="0" smtClean="0"/>
              <a:t>. </a:t>
            </a:r>
            <a:r>
              <a:rPr lang="en-US" sz="2000" dirty="0"/>
              <a:t>There is also </a:t>
            </a:r>
            <a:r>
              <a:rPr lang="en-US" sz="2000" b="1" dirty="0"/>
              <a:t>marked pallor of the </a:t>
            </a:r>
            <a:r>
              <a:rPr lang="en-US" sz="2000" b="1" dirty="0" smtClean="0"/>
              <a:t>gingiva</a:t>
            </a:r>
          </a:p>
          <a:p>
            <a:pPr>
              <a:lnSpc>
                <a:spcPct val="100000"/>
              </a:lnSpc>
            </a:pPr>
            <a:r>
              <a:rPr lang="en-IN" sz="2000" b="1" i="1" dirty="0"/>
              <a:t>Iron deficiency </a:t>
            </a:r>
            <a:r>
              <a:rPr lang="en-IN" sz="2000" b="1" i="1" dirty="0" err="1"/>
              <a:t>anemia</a:t>
            </a:r>
            <a:r>
              <a:rPr lang="en-IN" sz="2000" b="1" i="1" dirty="0"/>
              <a:t> </a:t>
            </a:r>
            <a:r>
              <a:rPr lang="en-IN" sz="2000" dirty="0"/>
              <a:t>induces similar tongue and gingival </a:t>
            </a:r>
            <a:r>
              <a:rPr lang="en-US" sz="2000" dirty="0"/>
              <a:t>changes. 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Plummer–Vinson </a:t>
            </a:r>
            <a:r>
              <a:rPr lang="en-US" sz="2000" b="1" dirty="0" smtClean="0"/>
              <a:t>syndrome: </a:t>
            </a:r>
            <a:r>
              <a:rPr lang="en-US" sz="2000" b="1" dirty="0" err="1"/>
              <a:t>glossitis</a:t>
            </a:r>
            <a:r>
              <a:rPr lang="en-US" sz="2000" dirty="0"/>
              <a:t> and </a:t>
            </a:r>
            <a:r>
              <a:rPr lang="en-US" sz="2000" b="1" dirty="0"/>
              <a:t>ulceration of the oral mucosa and oropharynx</a:t>
            </a:r>
            <a:r>
              <a:rPr lang="en-US" sz="2000" dirty="0"/>
              <a:t> and that induces </a:t>
            </a:r>
            <a:r>
              <a:rPr lang="en-US" sz="2000" b="1" dirty="0"/>
              <a:t>dysphagia</a:t>
            </a:r>
            <a:r>
              <a:rPr lang="en-US" sz="2000" dirty="0"/>
              <a:t> </a:t>
            </a:r>
            <a:r>
              <a:rPr lang="en-US" sz="2000" dirty="0" smtClean="0"/>
              <a:t>in </a:t>
            </a:r>
            <a:r>
              <a:rPr lang="en-US" sz="2000" dirty="0"/>
              <a:t>patients with </a:t>
            </a:r>
            <a:r>
              <a:rPr lang="en-US" sz="2000" b="1" dirty="0"/>
              <a:t>iron deficiency anemia</a:t>
            </a:r>
            <a:endParaRPr lang="en-IN" sz="2000" b="1" dirty="0"/>
          </a:p>
        </p:txBody>
      </p:sp>
      <p:sp>
        <p:nvSpPr>
          <p:cNvPr id="5" name="AutoShape 4" descr="INTRODUCTION Atrophic glossitis is also known as smooth tongue because of  the smooth, glossy appearance with a red or pink background (Fig. 1). The  smooth quality is caused by the atrophy of filiform papillae, described by  Reamy et al. Partial 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328" y="3775801"/>
            <a:ext cx="3473168" cy="2414433"/>
          </a:xfrm>
          <a:prstGeom prst="rect">
            <a:avLst/>
          </a:prstGeom>
        </p:spPr>
      </p:pic>
      <p:sp>
        <p:nvSpPr>
          <p:cNvPr id="7" name="AutoShape 6" descr="INTRODUCTION Atrophic glossitis is also known as smooth tongue because of  the smooth, glossy appearance with a red or pink background (Fig. 1). The  smooth quality is caused by the atrophy of filiform papillae, described by  Reamy et al. Partial or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6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85" y="545464"/>
            <a:ext cx="8317282" cy="5946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 smtClean="0"/>
              <a:t>Sickle </a:t>
            </a:r>
            <a:r>
              <a:rPr lang="en-US" sz="2200" b="1" i="1" dirty="0"/>
              <a:t>cell anemia </a:t>
            </a:r>
            <a:r>
              <a:rPr lang="en-US" sz="2200" dirty="0"/>
              <a:t>is a hereditary form of </a:t>
            </a:r>
            <a:r>
              <a:rPr lang="en-US" sz="2200" b="1" dirty="0"/>
              <a:t>chronic </a:t>
            </a:r>
            <a:r>
              <a:rPr lang="en-US" sz="2200" b="1" dirty="0" smtClean="0"/>
              <a:t>hemolytic anemi</a:t>
            </a:r>
            <a:r>
              <a:rPr lang="en-US" sz="2200" dirty="0" smtClean="0"/>
              <a:t>a. Oral </a:t>
            </a:r>
            <a:r>
              <a:rPr lang="en-US" sz="2200" dirty="0"/>
              <a:t>changes include </a:t>
            </a:r>
            <a:r>
              <a:rPr lang="en-US" sz="2200" b="1" dirty="0"/>
              <a:t>generalized osteoporosis </a:t>
            </a:r>
            <a:r>
              <a:rPr lang="en-US" sz="2200" dirty="0"/>
              <a:t>of the jaws, with </a:t>
            </a:r>
            <a:r>
              <a:rPr lang="en-US" sz="2200" dirty="0" smtClean="0"/>
              <a:t>a peculiar </a:t>
            </a:r>
            <a:r>
              <a:rPr lang="en-US" sz="2200" b="1" dirty="0"/>
              <a:t>stepladder alignment of the trabeculae </a:t>
            </a:r>
            <a:r>
              <a:rPr lang="en-US" sz="2200" dirty="0"/>
              <a:t>of the </a:t>
            </a:r>
            <a:r>
              <a:rPr lang="en-US" sz="2200" dirty="0" smtClean="0"/>
              <a:t>interdental septa</a:t>
            </a:r>
            <a:r>
              <a:rPr lang="en-US" sz="2200" dirty="0"/>
              <a:t>, along with </a:t>
            </a:r>
            <a:r>
              <a:rPr lang="en-US" sz="2200" b="1" dirty="0"/>
              <a:t>pallor and yellowish discoloration of the </a:t>
            </a:r>
            <a:r>
              <a:rPr lang="en-US" sz="2200" b="1" dirty="0" smtClean="0"/>
              <a:t>oral </a:t>
            </a:r>
            <a:r>
              <a:rPr lang="en-US" sz="2200" dirty="0" smtClean="0"/>
              <a:t>mucosa</a:t>
            </a:r>
            <a:r>
              <a:rPr lang="en-US" sz="2200" dirty="0"/>
              <a:t>. </a:t>
            </a:r>
            <a:r>
              <a:rPr lang="en-US" sz="2200" b="1" dirty="0"/>
              <a:t>Periodontal infections may precipitate sickle cell crisis</a:t>
            </a:r>
            <a:r>
              <a:rPr lang="en-US" sz="2200" b="1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200" b="1" dirty="0"/>
          </a:p>
          <a:p>
            <a:pPr>
              <a:lnSpc>
                <a:spcPct val="150000"/>
              </a:lnSpc>
            </a:pPr>
            <a:r>
              <a:rPr lang="en-US" sz="2200" b="1" i="1" dirty="0"/>
              <a:t>Aplastic anemia </a:t>
            </a:r>
            <a:r>
              <a:rPr lang="en-US" sz="2200" dirty="0"/>
              <a:t>results from a failure of the bone marrow to </a:t>
            </a:r>
            <a:r>
              <a:rPr lang="en-US" sz="2200" dirty="0" smtClean="0"/>
              <a:t>produce erythrocytes</a:t>
            </a:r>
            <a:r>
              <a:rPr lang="en-US" sz="2200" dirty="0"/>
              <a:t>. The etiology is usually the effect of toxic drugs on </a:t>
            </a:r>
            <a:r>
              <a:rPr lang="en-US" sz="2200" dirty="0" smtClean="0"/>
              <a:t>the marrow </a:t>
            </a:r>
            <a:r>
              <a:rPr lang="en-US" sz="2200" dirty="0"/>
              <a:t>or the displacement of RBCs by leukemic </a:t>
            </a:r>
            <a:r>
              <a:rPr lang="en-US" sz="2200" dirty="0" smtClean="0"/>
              <a:t>cells. Oral changes include </a:t>
            </a:r>
            <a:r>
              <a:rPr lang="en-US" sz="2200" b="1" dirty="0"/>
              <a:t>pale discoloration of the oral mucosa and </a:t>
            </a:r>
            <a:r>
              <a:rPr lang="en-US" sz="2200" b="1" dirty="0" smtClean="0"/>
              <a:t>increased susceptibility </a:t>
            </a:r>
            <a:r>
              <a:rPr lang="en-US" sz="2200" b="1" dirty="0"/>
              <a:t>to infection because of the concomitant neutropenia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122633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Thrombocytopenia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362" y="1167257"/>
            <a:ext cx="7886700" cy="4351338"/>
          </a:xfrm>
        </p:spPr>
        <p:txBody>
          <a:bodyPr>
            <a:normAutofit/>
          </a:bodyPr>
          <a:lstStyle/>
          <a:p>
            <a:r>
              <a:rPr lang="en-US" sz="2200" b="1" dirty="0"/>
              <a:t>reduced platelet count </a:t>
            </a:r>
            <a:r>
              <a:rPr lang="en-US" sz="2200" dirty="0"/>
              <a:t>that results from either a lack of </a:t>
            </a:r>
            <a:r>
              <a:rPr lang="en-US" sz="2200" dirty="0" smtClean="0"/>
              <a:t>platelet production </a:t>
            </a:r>
            <a:r>
              <a:rPr lang="en-US" sz="2200" dirty="0"/>
              <a:t>or an increased loss of </a:t>
            </a:r>
            <a:r>
              <a:rPr lang="en-US" sz="2200" dirty="0" smtClean="0"/>
              <a:t>platelets.</a:t>
            </a:r>
          </a:p>
          <a:p>
            <a:r>
              <a:rPr lang="en-IN" sz="2200" b="1" i="1" dirty="0" err="1" smtClean="0"/>
              <a:t>Purpura</a:t>
            </a:r>
            <a:r>
              <a:rPr lang="en-IN" sz="2200" b="1" i="1" dirty="0" smtClean="0"/>
              <a:t>:</a:t>
            </a:r>
            <a:r>
              <a:rPr lang="en-IN" sz="2200" i="1" dirty="0" smtClean="0"/>
              <a:t> </a:t>
            </a:r>
            <a:r>
              <a:rPr lang="en-IN" sz="2200" dirty="0" smtClean="0"/>
              <a:t> </a:t>
            </a:r>
            <a:r>
              <a:rPr lang="en-US" sz="2200" b="1" dirty="0" smtClean="0">
                <a:solidFill>
                  <a:srgbClr val="7030A0"/>
                </a:solidFill>
              </a:rPr>
              <a:t>purplish </a:t>
            </a:r>
            <a:r>
              <a:rPr lang="en-US" sz="2200" b="1" dirty="0">
                <a:solidFill>
                  <a:srgbClr val="7030A0"/>
                </a:solidFill>
              </a:rPr>
              <a:t>appearance</a:t>
            </a:r>
            <a:r>
              <a:rPr lang="en-US" sz="2200" dirty="0"/>
              <a:t> of the skin or mucous membranes </a:t>
            </a:r>
            <a:r>
              <a:rPr lang="en-US" sz="2200" dirty="0" smtClean="0"/>
              <a:t>where </a:t>
            </a:r>
            <a:r>
              <a:rPr lang="en-US" sz="2200" b="1" dirty="0" smtClean="0"/>
              <a:t>bleeding </a:t>
            </a:r>
            <a:r>
              <a:rPr lang="en-US" sz="2200" b="1" dirty="0"/>
              <a:t>has occurred as a result of decreased platelets</a:t>
            </a:r>
            <a:r>
              <a:rPr lang="en-US" sz="2200" dirty="0" smtClean="0"/>
              <a:t>.</a:t>
            </a:r>
          </a:p>
          <a:p>
            <a:r>
              <a:rPr lang="en-US" sz="2200" b="1" dirty="0"/>
              <a:t>The gingivae are swollen, soft, and friable.</a:t>
            </a:r>
          </a:p>
          <a:p>
            <a:r>
              <a:rPr lang="en-US" sz="2200" b="1" dirty="0"/>
              <a:t>Bleeding</a:t>
            </a:r>
            <a:r>
              <a:rPr lang="en-US" sz="2200" dirty="0"/>
              <a:t> occurs spontaneously or with the slightest provocation, and it is difficult to control. </a:t>
            </a:r>
          </a:p>
          <a:p>
            <a:r>
              <a:rPr lang="en-US" sz="2200" i="1" dirty="0"/>
              <a:t>Gingival changes represent an abnormal response to local irritation. </a:t>
            </a:r>
          </a:p>
          <a:p>
            <a:r>
              <a:rPr lang="en-US" sz="2200" dirty="0"/>
              <a:t>The severity of the gingival condition is dramatically alleviated by removal of the local factors.</a:t>
            </a:r>
            <a:endParaRPr lang="en-IN" sz="2200" dirty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582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399"/>
            <a:ext cx="7886700" cy="732154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rgbClr val="C00000"/>
                </a:solidFill>
              </a:rPr>
              <a:t>GENETIC DISORDERS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74479"/>
            <a:ext cx="811451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200" dirty="0"/>
              <a:t>genetic disorders </a:t>
            </a:r>
            <a:r>
              <a:rPr lang="en-IN" sz="2200" dirty="0" smtClean="0"/>
              <a:t>that </a:t>
            </a:r>
            <a:r>
              <a:rPr lang="en-US" sz="2200" dirty="0" smtClean="0"/>
              <a:t>result </a:t>
            </a:r>
            <a:r>
              <a:rPr lang="en-US" sz="2200" dirty="0"/>
              <a:t>in an inadequate number or reduced function of </a:t>
            </a:r>
            <a:r>
              <a:rPr lang="en-US" sz="2200" dirty="0" smtClean="0"/>
              <a:t>circulating </a:t>
            </a:r>
            <a:r>
              <a:rPr lang="en-IN" sz="2200" dirty="0" smtClean="0"/>
              <a:t>neutrophils</a:t>
            </a:r>
            <a:r>
              <a:rPr lang="en-IN" sz="2200" dirty="0" smtClean="0">
                <a:sym typeface="Wingdings" panose="05000000000000000000" pitchFamily="2" charset="2"/>
              </a:rPr>
              <a:t> </a:t>
            </a:r>
            <a:r>
              <a:rPr lang="en-IN" sz="2200" dirty="0"/>
              <a:t>Severe </a:t>
            </a:r>
            <a:r>
              <a:rPr lang="en-IN" sz="2200" dirty="0" smtClean="0"/>
              <a:t>periodontitis: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b="1" dirty="0">
                <a:solidFill>
                  <a:schemeClr val="accent5">
                    <a:lumMod val="50000"/>
                  </a:schemeClr>
                </a:solidFill>
              </a:rPr>
              <a:t>primary neutrophil </a:t>
            </a:r>
            <a:r>
              <a:rPr lang="en-IN" sz="2200" b="1" dirty="0" smtClean="0">
                <a:solidFill>
                  <a:schemeClr val="accent5">
                    <a:lumMod val="50000"/>
                  </a:schemeClr>
                </a:solidFill>
              </a:rPr>
              <a:t>disorders: </a:t>
            </a:r>
            <a:r>
              <a:rPr lang="en-IN" sz="2200" b="1" dirty="0" smtClean="0"/>
              <a:t>neutropenia</a:t>
            </a:r>
            <a:r>
              <a:rPr lang="en-IN" sz="2200" b="1" dirty="0"/>
              <a:t>, </a:t>
            </a:r>
            <a:r>
              <a:rPr lang="en-IN" sz="2200" b="1" dirty="0" err="1"/>
              <a:t>agranulocytosis</a:t>
            </a:r>
            <a:r>
              <a:rPr lang="en-IN" sz="2200" b="1" dirty="0"/>
              <a:t>, </a:t>
            </a:r>
            <a:r>
              <a:rPr lang="en-IN" sz="2200" b="1" dirty="0" err="1"/>
              <a:t>Chédiak</a:t>
            </a:r>
            <a:r>
              <a:rPr lang="en-IN" sz="2200" b="1" dirty="0"/>
              <a:t>–Higashi </a:t>
            </a:r>
            <a:r>
              <a:rPr lang="en-IN" sz="2200" b="1" dirty="0" smtClean="0"/>
              <a:t>syndrome, and </a:t>
            </a:r>
            <a:r>
              <a:rPr lang="en-IN" sz="2200" b="1" dirty="0"/>
              <a:t>lazy leukocyte syndrome</a:t>
            </a:r>
            <a:r>
              <a:rPr lang="en-IN" sz="2200" b="1" dirty="0" smtClean="0"/>
              <a:t>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b="1" dirty="0" smtClean="0">
                <a:solidFill>
                  <a:srgbClr val="FF0000"/>
                </a:solidFill>
              </a:rPr>
              <a:t>secondary neutrophil impairment: </a:t>
            </a:r>
            <a:r>
              <a:rPr lang="en-IN" sz="2200" b="1" dirty="0" smtClean="0"/>
              <a:t>Down </a:t>
            </a:r>
            <a:r>
              <a:rPr lang="en-IN" sz="2200" b="1" dirty="0"/>
              <a:t>syndrome, </a:t>
            </a:r>
            <a:r>
              <a:rPr lang="en-IN" sz="2200" b="1" dirty="0" err="1" smtClean="0"/>
              <a:t>Papillon</a:t>
            </a:r>
            <a:r>
              <a:rPr lang="en-IN" sz="2200" b="1" dirty="0" smtClean="0"/>
              <a:t>–</a:t>
            </a:r>
            <a:r>
              <a:rPr lang="en-IN" sz="2200" b="1" dirty="0" err="1" smtClean="0"/>
              <a:t>Lefèvre</a:t>
            </a:r>
            <a:r>
              <a:rPr lang="en-IN" sz="2200" b="1" dirty="0" smtClean="0"/>
              <a:t> syndrome</a:t>
            </a:r>
            <a:r>
              <a:rPr lang="en-IN" sz="2200" b="1" dirty="0"/>
              <a:t>, and inflammatory bowel disease.</a:t>
            </a:r>
          </a:p>
        </p:txBody>
      </p:sp>
    </p:spTree>
    <p:extLst>
      <p:ext uri="{BB962C8B-B14F-4D97-AF65-F5344CB8AC3E}">
        <p14:creationId xmlns:p14="http://schemas.microsoft.com/office/powerpoint/2010/main" val="39912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98" y="313151"/>
            <a:ext cx="8365038" cy="601249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400" b="1" dirty="0" err="1">
                <a:solidFill>
                  <a:srgbClr val="FF0000"/>
                </a:solidFill>
              </a:rPr>
              <a:t>Chédiak</a:t>
            </a:r>
            <a:r>
              <a:rPr lang="en-US" sz="3400" b="1" dirty="0">
                <a:solidFill>
                  <a:srgbClr val="FF0000"/>
                </a:solidFill>
              </a:rPr>
              <a:t>–Higashi </a:t>
            </a:r>
            <a:r>
              <a:rPr lang="en-US" sz="3400" b="1" dirty="0" smtClean="0">
                <a:solidFill>
                  <a:srgbClr val="FF0000"/>
                </a:solidFill>
              </a:rPr>
              <a:t>syndrome:</a:t>
            </a:r>
          </a:p>
          <a:p>
            <a:pPr>
              <a:lnSpc>
                <a:spcPct val="170000"/>
              </a:lnSpc>
            </a:pPr>
            <a:r>
              <a:rPr lang="en-US" b="1" dirty="0" smtClean="0"/>
              <a:t>affects the production </a:t>
            </a:r>
            <a:r>
              <a:rPr lang="en-US" b="1" dirty="0"/>
              <a:t>of organelles </a:t>
            </a:r>
            <a:r>
              <a:rPr lang="en-US" dirty="0"/>
              <a:t>found in almost every cell. It affects </a:t>
            </a:r>
            <a:r>
              <a:rPr lang="en-US" dirty="0" smtClean="0"/>
              <a:t>mostly the </a:t>
            </a:r>
            <a:r>
              <a:rPr lang="en-US" b="1" dirty="0"/>
              <a:t>melanocytes, platelets, and phagocytes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It </a:t>
            </a:r>
            <a:r>
              <a:rPr lang="en-US" dirty="0"/>
              <a:t>causes </a:t>
            </a:r>
            <a:r>
              <a:rPr lang="en-US" b="1" dirty="0"/>
              <a:t>partial </a:t>
            </a:r>
            <a:r>
              <a:rPr lang="en-US" b="1" dirty="0" smtClean="0"/>
              <a:t>albinism, mild </a:t>
            </a:r>
            <a:r>
              <a:rPr lang="en-US" b="1" dirty="0"/>
              <a:t>bleeding disorders, and recurrent bacterial infections.</a:t>
            </a:r>
          </a:p>
          <a:p>
            <a:pPr>
              <a:lnSpc>
                <a:spcPct val="170000"/>
              </a:lnSpc>
            </a:pPr>
            <a:r>
              <a:rPr lang="en-US" dirty="0"/>
              <a:t>Neutrophils contain abnormal, giant lysosomes that can fuse with </a:t>
            </a:r>
            <a:r>
              <a:rPr lang="en-US" dirty="0" smtClean="0"/>
              <a:t>the </a:t>
            </a:r>
            <a:r>
              <a:rPr lang="en-US" dirty="0" err="1" smtClean="0"/>
              <a:t>phagosome</a:t>
            </a:r>
            <a:r>
              <a:rPr lang="en-US" dirty="0"/>
              <a:t>, but their ability to release their contents is impaired</a:t>
            </a:r>
            <a:r>
              <a:rPr lang="en-US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As a result</a:t>
            </a:r>
            <a:r>
              <a:rPr lang="en-US" dirty="0"/>
              <a:t>, the </a:t>
            </a:r>
            <a:r>
              <a:rPr lang="en-US" b="1" dirty="0"/>
              <a:t>killing of ingested microorganisms is </a:t>
            </a:r>
            <a:r>
              <a:rPr lang="en-US" b="1" dirty="0" smtClean="0"/>
              <a:t>delayed</a:t>
            </a:r>
            <a:r>
              <a:rPr lang="en-US" dirty="0" smtClean="0"/>
              <a:t>.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susceptible </a:t>
            </a:r>
            <a:r>
              <a:rPr lang="en-US" dirty="0"/>
              <a:t>to </a:t>
            </a:r>
            <a:r>
              <a:rPr lang="en-US" b="1" dirty="0"/>
              <a:t>repeated infections </a:t>
            </a:r>
            <a:r>
              <a:rPr lang="en-US" dirty="0" smtClean="0"/>
              <a:t>that can </a:t>
            </a:r>
            <a:r>
              <a:rPr lang="en-US" dirty="0"/>
              <a:t>be serious and life threatening. 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b="1" dirty="0" smtClean="0"/>
              <a:t>Aggressive </a:t>
            </a:r>
            <a:r>
              <a:rPr lang="en-US" b="1" dirty="0"/>
              <a:t>periodontitis </a:t>
            </a:r>
            <a:r>
              <a:rPr lang="en-US" dirty="0"/>
              <a:t>has </a:t>
            </a:r>
            <a:r>
              <a:rPr lang="en-US" dirty="0" smtClean="0"/>
              <a:t>been </a:t>
            </a:r>
            <a:r>
              <a:rPr lang="en-IN" dirty="0" smtClean="0"/>
              <a:t>described </a:t>
            </a:r>
            <a:r>
              <a:rPr lang="en-IN" dirty="0"/>
              <a:t>in these patients.</a:t>
            </a:r>
          </a:p>
        </p:txBody>
      </p:sp>
    </p:spTree>
    <p:extLst>
      <p:ext uri="{BB962C8B-B14F-4D97-AF65-F5344CB8AC3E}">
        <p14:creationId xmlns:p14="http://schemas.microsoft.com/office/powerpoint/2010/main" val="25682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072" y="89869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Lazy leukocyte </a:t>
            </a:r>
            <a:r>
              <a:rPr lang="en-US" b="1" dirty="0" smtClean="0">
                <a:solidFill>
                  <a:srgbClr val="FF0000"/>
                </a:solidFill>
              </a:rPr>
              <a:t>syndrome: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susceptibility </a:t>
            </a:r>
            <a:r>
              <a:rPr lang="en-US" sz="2400" dirty="0"/>
              <a:t>to </a:t>
            </a:r>
            <a:r>
              <a:rPr lang="en-US" sz="2400" dirty="0" smtClean="0"/>
              <a:t>severe microbial </a:t>
            </a:r>
            <a:r>
              <a:rPr lang="en-US" sz="2400" dirty="0"/>
              <a:t>infections, </a:t>
            </a:r>
            <a:r>
              <a:rPr lang="en-US" sz="2400" b="1" dirty="0"/>
              <a:t>neutropenia</a:t>
            </a:r>
            <a:r>
              <a:rPr lang="en-US" sz="2400" dirty="0"/>
              <a:t>, </a:t>
            </a:r>
            <a:r>
              <a:rPr lang="en-US" sz="2400" b="1" dirty="0"/>
              <a:t>defective chemotactic response </a:t>
            </a:r>
            <a:r>
              <a:rPr lang="en-US" sz="2400" b="1" dirty="0" smtClean="0"/>
              <a:t>by neutrophils</a:t>
            </a:r>
            <a:r>
              <a:rPr lang="en-US" sz="2400" b="1" dirty="0"/>
              <a:t>, and an abnormal inflammatory response. 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susceptible </a:t>
            </a:r>
            <a:r>
              <a:rPr lang="en-US" sz="2400" dirty="0"/>
              <a:t>to </a:t>
            </a:r>
            <a:r>
              <a:rPr lang="en-US" sz="2400" b="1" dirty="0" smtClean="0"/>
              <a:t>aggressive periodontitis </a:t>
            </a:r>
            <a:r>
              <a:rPr lang="en-US" sz="2400" dirty="0" smtClean="0"/>
              <a:t>with </a:t>
            </a:r>
            <a:r>
              <a:rPr lang="en-US" sz="2400" dirty="0"/>
              <a:t>destruction of bone and early tooth loss.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939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12" y="535444"/>
            <a:ext cx="8550172" cy="5975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000" b="1" dirty="0">
                <a:solidFill>
                  <a:srgbClr val="FF0000"/>
                </a:solidFill>
              </a:rPr>
              <a:t>Leukocyte adhesion </a:t>
            </a:r>
            <a:r>
              <a:rPr lang="en-IN" sz="3000" b="1" dirty="0" smtClean="0">
                <a:solidFill>
                  <a:srgbClr val="FF0000"/>
                </a:solidFill>
              </a:rPr>
              <a:t>deficiency: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Inability to produce or express </a:t>
            </a:r>
            <a:r>
              <a:rPr lang="en-US" sz="2200" b="1" dirty="0" err="1" smtClean="0"/>
              <a:t>CD18</a:t>
            </a:r>
            <a:r>
              <a:rPr lang="en-US" sz="2200" b="1" dirty="0" smtClean="0"/>
              <a:t>/cell surface integrin, needed for leukocytes adherence to vessel wall at infection site</a:t>
            </a:r>
            <a:r>
              <a:rPr 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Increased </a:t>
            </a:r>
            <a:r>
              <a:rPr lang="en-US" sz="2200" dirty="0" err="1" smtClean="0"/>
              <a:t>sus</a:t>
            </a:r>
            <a:r>
              <a:rPr lang="en-US" sz="2200" dirty="0" smtClean="0"/>
              <a:t>. To infections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Periodontal diseases: rare </a:t>
            </a:r>
            <a:r>
              <a:rPr lang="en-US" sz="2200" b="1" dirty="0" smtClean="0"/>
              <a:t>but begin after primary teeth erupts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Extremely </a:t>
            </a:r>
            <a:r>
              <a:rPr lang="en-US" sz="2200" dirty="0"/>
              <a:t>acute inflammation and proliferation of the </a:t>
            </a:r>
            <a:r>
              <a:rPr lang="en-US" sz="2200" dirty="0" smtClean="0"/>
              <a:t>gingival tissues </a:t>
            </a:r>
            <a:r>
              <a:rPr lang="en-US" sz="2200" dirty="0"/>
              <a:t>with rapid destruction of the bone are found.</a:t>
            </a:r>
            <a:endParaRPr lang="en-IN" sz="2200" dirty="0" smtClean="0"/>
          </a:p>
          <a:p>
            <a:pPr>
              <a:lnSpc>
                <a:spcPct val="150000"/>
              </a:lnSpc>
            </a:pPr>
            <a:r>
              <a:rPr lang="en-US" sz="2200" dirty="0"/>
              <a:t>Both the primary and the </a:t>
            </a:r>
            <a:r>
              <a:rPr lang="en-US" sz="2200" dirty="0" smtClean="0"/>
              <a:t>permanent teeth </a:t>
            </a:r>
            <a:r>
              <a:rPr lang="en-US" sz="2200" dirty="0"/>
              <a:t>are affected, often resulting </a:t>
            </a:r>
            <a:r>
              <a:rPr lang="en-US" sz="2200" dirty="0" smtClean="0"/>
              <a:t>in </a:t>
            </a:r>
            <a:r>
              <a:rPr lang="en-US" sz="2200" dirty="0"/>
              <a:t>early tooth loss</a:t>
            </a:r>
            <a:r>
              <a:rPr 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also have frequent respiratory tract </a:t>
            </a:r>
            <a:r>
              <a:rPr lang="en-US" sz="2200" dirty="0" smtClean="0"/>
              <a:t>infections </a:t>
            </a:r>
            <a:r>
              <a:rPr lang="en-IN" sz="2200" dirty="0" smtClean="0"/>
              <a:t>and </a:t>
            </a:r>
            <a:r>
              <a:rPr lang="en-IN" sz="2200" dirty="0"/>
              <a:t>sometimes otitis media</a:t>
            </a:r>
          </a:p>
        </p:txBody>
      </p:sp>
    </p:spTree>
    <p:extLst>
      <p:ext uri="{BB962C8B-B14F-4D97-AF65-F5344CB8AC3E}">
        <p14:creationId xmlns:p14="http://schemas.microsoft.com/office/powerpoint/2010/main" val="29142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656"/>
            <a:ext cx="7886700" cy="1325563"/>
          </a:xfrm>
        </p:spPr>
        <p:txBody>
          <a:bodyPr>
            <a:normAutofit/>
          </a:bodyPr>
          <a:lstStyle/>
          <a:p>
            <a:r>
              <a:rPr lang="en-IN" sz="3600" b="1" dirty="0" err="1">
                <a:solidFill>
                  <a:srgbClr val="FF0000"/>
                </a:solidFill>
              </a:rPr>
              <a:t>Papillon</a:t>
            </a:r>
            <a:r>
              <a:rPr lang="en-IN" sz="3600" b="1" dirty="0">
                <a:solidFill>
                  <a:srgbClr val="FF0000"/>
                </a:solidFill>
              </a:rPr>
              <a:t>–</a:t>
            </a:r>
            <a:r>
              <a:rPr lang="en-IN" sz="3600" b="1" dirty="0" err="1">
                <a:solidFill>
                  <a:srgbClr val="FF0000"/>
                </a:solidFill>
              </a:rPr>
              <a:t>lefèvre</a:t>
            </a:r>
            <a:r>
              <a:rPr lang="en-IN" sz="3600" b="1" dirty="0">
                <a:solidFill>
                  <a:srgbClr val="FF0000"/>
                </a:solidFill>
              </a:rPr>
              <a:t> syndrome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07" y="663914"/>
            <a:ext cx="5180186" cy="58621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Described by </a:t>
            </a:r>
            <a:r>
              <a:rPr lang="en-US" sz="2000" dirty="0" err="1"/>
              <a:t>Papillon</a:t>
            </a:r>
            <a:r>
              <a:rPr lang="en-US" sz="2000" dirty="0"/>
              <a:t> and </a:t>
            </a:r>
            <a:r>
              <a:rPr lang="en-US" sz="2000" dirty="0" err="1"/>
              <a:t>Lefèvre</a:t>
            </a:r>
            <a:r>
              <a:rPr lang="en-US" sz="2000" dirty="0"/>
              <a:t> in </a:t>
            </a:r>
            <a:r>
              <a:rPr lang="en-US" sz="2000" dirty="0" smtClean="0"/>
              <a:t>1924</a:t>
            </a:r>
          </a:p>
          <a:p>
            <a:pPr>
              <a:lnSpc>
                <a:spcPct val="100000"/>
              </a:lnSpc>
            </a:pPr>
            <a:r>
              <a:rPr lang="en-IN" sz="2000" b="1" dirty="0" smtClean="0"/>
              <a:t>autosomal-recessive pattern: </a:t>
            </a:r>
            <a:r>
              <a:rPr lang="en-IN" sz="2000" b="1" dirty="0" err="1" smtClean="0"/>
              <a:t>hyperkeratotic</a:t>
            </a:r>
            <a:r>
              <a:rPr lang="en-IN" sz="2000" b="1" dirty="0" smtClean="0"/>
              <a:t> </a:t>
            </a:r>
            <a:r>
              <a:rPr lang="en-IN" sz="2000" b="1" dirty="0"/>
              <a:t>skin </a:t>
            </a:r>
            <a:r>
              <a:rPr lang="en-IN" sz="2000" b="1" dirty="0" smtClean="0"/>
              <a:t>lesions</a:t>
            </a:r>
            <a:r>
              <a:rPr lang="en-IN" sz="2000" dirty="0" smtClean="0"/>
              <a:t>, </a:t>
            </a:r>
            <a:r>
              <a:rPr lang="en-US" sz="2000" b="1" dirty="0" smtClean="0"/>
              <a:t>severe </a:t>
            </a:r>
            <a:r>
              <a:rPr lang="en-US" sz="2000" b="1" dirty="0"/>
              <a:t>destruction of the periodontium</a:t>
            </a:r>
            <a:r>
              <a:rPr lang="en-US" sz="2000" dirty="0"/>
              <a:t>, and, in some </a:t>
            </a:r>
            <a:r>
              <a:rPr lang="en-US" sz="2000" dirty="0" smtClean="0"/>
              <a:t>cases, </a:t>
            </a:r>
            <a:r>
              <a:rPr lang="en-US" sz="2000" b="1" dirty="0" smtClean="0"/>
              <a:t>calcification </a:t>
            </a:r>
            <a:r>
              <a:rPr lang="en-US" sz="2000" b="1" dirty="0"/>
              <a:t>of the </a:t>
            </a:r>
            <a:r>
              <a:rPr lang="en-US" sz="2000" b="1" dirty="0" err="1"/>
              <a:t>dura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cutaneous and periodontal </a:t>
            </a:r>
            <a:r>
              <a:rPr lang="en-US" sz="2000" dirty="0" smtClean="0"/>
              <a:t>changes usually </a:t>
            </a:r>
            <a:r>
              <a:rPr lang="en-US" sz="2000" dirty="0"/>
              <a:t>appear </a:t>
            </a:r>
            <a:r>
              <a:rPr lang="en-US" sz="2000" dirty="0" smtClean="0"/>
              <a:t>between </a:t>
            </a:r>
            <a:r>
              <a:rPr lang="en-US" sz="2000" b="1" dirty="0" smtClean="0"/>
              <a:t>2 - 4 </a:t>
            </a:r>
            <a:r>
              <a:rPr lang="en-US" sz="2000" b="1" dirty="0"/>
              <a:t>years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b="1" dirty="0" smtClean="0"/>
              <a:t>Skin lesions: </a:t>
            </a:r>
            <a:r>
              <a:rPr lang="en-US" sz="2000" dirty="0" smtClean="0"/>
              <a:t>hyperkeratosis </a:t>
            </a:r>
            <a:r>
              <a:rPr lang="en-US" sz="2000" dirty="0"/>
              <a:t>and </a:t>
            </a:r>
            <a:r>
              <a:rPr lang="en-US" sz="2000" dirty="0" err="1"/>
              <a:t>ichthyosis</a:t>
            </a:r>
            <a:r>
              <a:rPr lang="en-US" sz="2000" dirty="0"/>
              <a:t> </a:t>
            </a:r>
            <a:r>
              <a:rPr lang="en-US" sz="2000" dirty="0" smtClean="0"/>
              <a:t>of palms</a:t>
            </a:r>
            <a:r>
              <a:rPr lang="en-US" sz="2000" dirty="0"/>
              <a:t>, soles, knees, and </a:t>
            </a:r>
            <a:r>
              <a:rPr lang="en-US" sz="2000" dirty="0" smtClean="0"/>
              <a:t>elbows</a:t>
            </a:r>
          </a:p>
          <a:p>
            <a:pPr>
              <a:lnSpc>
                <a:spcPct val="100000"/>
              </a:lnSpc>
            </a:pPr>
            <a:r>
              <a:rPr lang="en-US" sz="2000" b="1" dirty="0"/>
              <a:t>Periodontal </a:t>
            </a:r>
            <a:r>
              <a:rPr lang="en-US" sz="2000" b="1" dirty="0" smtClean="0"/>
              <a:t>involvement: </a:t>
            </a:r>
            <a:r>
              <a:rPr lang="en-US" sz="2000" dirty="0"/>
              <a:t>consists of </a:t>
            </a:r>
            <a:r>
              <a:rPr lang="en-US" sz="2000" b="1" dirty="0"/>
              <a:t>early inflammatory </a:t>
            </a:r>
            <a:r>
              <a:rPr lang="en-US" sz="2000" b="1" dirty="0" smtClean="0"/>
              <a:t>changes that </a:t>
            </a:r>
            <a:r>
              <a:rPr lang="en-US" sz="2000" b="1" dirty="0"/>
              <a:t>lead to bone loss and exfoliation of teeth. </a:t>
            </a:r>
            <a:endParaRPr lang="en-US" sz="2000" b="1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primary teeth </a:t>
            </a:r>
            <a:r>
              <a:rPr lang="en-US" sz="2000" dirty="0" smtClean="0"/>
              <a:t>are lost </a:t>
            </a:r>
            <a:r>
              <a:rPr lang="en-US" sz="2000" dirty="0"/>
              <a:t>by 5 or 6 years of age. The permanent dentition </a:t>
            </a:r>
            <a:r>
              <a:rPr lang="en-US" sz="2000" dirty="0" smtClean="0"/>
              <a:t>erupts normally</a:t>
            </a:r>
            <a:r>
              <a:rPr lang="en-US" sz="2000" dirty="0"/>
              <a:t>, but </a:t>
            </a:r>
            <a:r>
              <a:rPr lang="en-US" sz="2000" dirty="0" smtClean="0"/>
              <a:t>lost at </a:t>
            </a:r>
            <a:r>
              <a:rPr lang="en-US" sz="2000" dirty="0"/>
              <a:t>a very early age (</a:t>
            </a:r>
            <a:r>
              <a:rPr lang="en-US" sz="2000" b="1" dirty="0" smtClean="0"/>
              <a:t>usually 15–20 </a:t>
            </a:r>
            <a:r>
              <a:rPr lang="en-US" sz="2000" b="1" dirty="0"/>
              <a:t>years), patients are often edentulous </a:t>
            </a:r>
            <a:r>
              <a:rPr lang="en-US" sz="2000" dirty="0"/>
              <a:t>except for the third molars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053" y="1027907"/>
            <a:ext cx="3662947" cy="41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74" y="218823"/>
            <a:ext cx="7886700" cy="604138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FF0000"/>
                </a:solidFill>
              </a:rPr>
              <a:t>Down syndrome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5545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Trisomy 21</a:t>
            </a:r>
          </a:p>
          <a:p>
            <a:r>
              <a:rPr lang="en-IN" sz="2400" dirty="0"/>
              <a:t>congenital </a:t>
            </a:r>
            <a:r>
              <a:rPr lang="en-IN" sz="2400" dirty="0" smtClean="0"/>
              <a:t>disease </a:t>
            </a:r>
            <a:r>
              <a:rPr lang="en-US" sz="2400" dirty="0" smtClean="0"/>
              <a:t>caused </a:t>
            </a:r>
            <a:r>
              <a:rPr lang="en-US" sz="2400" dirty="0"/>
              <a:t>by a </a:t>
            </a:r>
            <a:r>
              <a:rPr lang="en-US" sz="2400" b="1" dirty="0"/>
              <a:t>chromosomal abnormality and is characterized by </a:t>
            </a:r>
            <a:r>
              <a:rPr lang="en-US" sz="2400" b="1" dirty="0" smtClean="0"/>
              <a:t>mental deficiency </a:t>
            </a:r>
            <a:r>
              <a:rPr lang="en-US" sz="2400" b="1" dirty="0"/>
              <a:t>and growth retardation. </a:t>
            </a:r>
            <a:endParaRPr lang="en-US" sz="2400" b="1" dirty="0" smtClean="0"/>
          </a:p>
          <a:p>
            <a:r>
              <a:rPr lang="en-US" sz="2400" dirty="0" smtClean="0"/>
              <a:t>The </a:t>
            </a:r>
            <a:r>
              <a:rPr lang="en-US" sz="2400" b="1" dirty="0"/>
              <a:t>prevalence of </a:t>
            </a:r>
            <a:r>
              <a:rPr lang="en-US" sz="2400" b="1" dirty="0" smtClean="0"/>
              <a:t>periodontal disease </a:t>
            </a:r>
            <a:r>
              <a:rPr lang="en-US" sz="2400" dirty="0"/>
              <a:t>in patients with Down syndrome is </a:t>
            </a:r>
            <a:r>
              <a:rPr lang="en-US" sz="2400" b="1" dirty="0"/>
              <a:t>high</a:t>
            </a:r>
            <a:r>
              <a:rPr lang="en-US" sz="2400" dirty="0"/>
              <a:t>, occurring in </a:t>
            </a:r>
            <a:r>
              <a:rPr lang="en-US" sz="2400" dirty="0" smtClean="0"/>
              <a:t>almost 100</a:t>
            </a:r>
            <a:r>
              <a:rPr lang="en-US" sz="2400" dirty="0"/>
              <a:t>% of patients who are younger than 30 years of age. </a:t>
            </a:r>
            <a:endParaRPr lang="en-US" sz="2400" dirty="0" smtClean="0"/>
          </a:p>
          <a:p>
            <a:r>
              <a:rPr lang="en-US" sz="2400" dirty="0" smtClean="0"/>
              <a:t>Although plaque</a:t>
            </a:r>
            <a:r>
              <a:rPr lang="en-US" sz="2400" dirty="0"/>
              <a:t>, calculus, and local irritants (e.g., </a:t>
            </a:r>
            <a:r>
              <a:rPr lang="en-US" sz="2400" dirty="0" err="1"/>
              <a:t>diastemata</a:t>
            </a:r>
            <a:r>
              <a:rPr lang="en-US" sz="2400" dirty="0"/>
              <a:t>, crowding </a:t>
            </a:r>
            <a:r>
              <a:rPr lang="en-US" sz="2400" dirty="0" smtClean="0"/>
              <a:t>of teeth</a:t>
            </a:r>
            <a:r>
              <a:rPr lang="en-US" sz="2400" dirty="0"/>
              <a:t>, high </a:t>
            </a:r>
            <a:r>
              <a:rPr lang="en-US" sz="2400" dirty="0" err="1"/>
              <a:t>frenum</a:t>
            </a:r>
            <a:r>
              <a:rPr lang="en-US" sz="2400" dirty="0"/>
              <a:t> attachments, malocclusion) are present and </a:t>
            </a:r>
            <a:r>
              <a:rPr lang="en-US" sz="2400" dirty="0" smtClean="0"/>
              <a:t>oral hygiene </a:t>
            </a:r>
            <a:r>
              <a:rPr lang="en-US" sz="2400" dirty="0"/>
              <a:t>is poor, the severity of periodontal destruction exceeds </a:t>
            </a:r>
            <a:r>
              <a:rPr lang="en-US" sz="2400" dirty="0" smtClean="0"/>
              <a:t>that explainable </a:t>
            </a:r>
            <a:r>
              <a:rPr lang="en-US" sz="2400" dirty="0"/>
              <a:t>by local factors alone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839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696109"/>
              </p:ext>
            </p:extLst>
          </p:nvPr>
        </p:nvGraphicFramePr>
        <p:xfrm>
          <a:off x="653701" y="212942"/>
          <a:ext cx="7976731" cy="621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194" y="307721"/>
            <a:ext cx="8405622" cy="4351338"/>
          </a:xfrm>
        </p:spPr>
        <p:txBody>
          <a:bodyPr>
            <a:normAutofit/>
          </a:bodyPr>
          <a:lstStyle/>
          <a:p>
            <a:r>
              <a:rPr lang="en-US" sz="2200" dirty="0"/>
              <a:t>Periodontal disease in those with Down syndrome is </a:t>
            </a:r>
            <a:r>
              <a:rPr lang="en-US" sz="2200" dirty="0" smtClean="0"/>
              <a:t>characterized by </a:t>
            </a:r>
            <a:r>
              <a:rPr lang="en-US" sz="2200" dirty="0"/>
              <a:t>the formation of </a:t>
            </a:r>
            <a:r>
              <a:rPr lang="en-US" sz="2200" b="1" dirty="0"/>
              <a:t>deep periodontal pocket</a:t>
            </a:r>
            <a:r>
              <a:rPr lang="en-US" sz="2200" dirty="0"/>
              <a:t>s associated </a:t>
            </a:r>
            <a:r>
              <a:rPr lang="en-US" sz="2200" dirty="0" smtClean="0"/>
              <a:t>with </a:t>
            </a:r>
            <a:r>
              <a:rPr lang="en-IN" sz="2200" dirty="0" smtClean="0"/>
              <a:t>substantial </a:t>
            </a:r>
            <a:r>
              <a:rPr lang="en-IN" sz="2200" dirty="0"/>
              <a:t>plaque accumulation and moderate </a:t>
            </a:r>
            <a:r>
              <a:rPr lang="en-IN" sz="2200" dirty="0" smtClean="0"/>
              <a:t>gingivitis.</a:t>
            </a:r>
          </a:p>
          <a:p>
            <a:r>
              <a:rPr lang="en-US" sz="2200" dirty="0"/>
              <a:t>severe in the </a:t>
            </a:r>
            <a:r>
              <a:rPr lang="en-US" sz="2200" b="1" dirty="0"/>
              <a:t>lower anterior region</a:t>
            </a:r>
            <a:r>
              <a:rPr lang="en-US" sz="2200" b="1" dirty="0" smtClean="0"/>
              <a:t>.</a:t>
            </a:r>
          </a:p>
          <a:p>
            <a:r>
              <a:rPr lang="en-IN" sz="2200" b="1" dirty="0"/>
              <a:t>Moderate recession </a:t>
            </a:r>
            <a:r>
              <a:rPr lang="en-IN" sz="2200" dirty="0"/>
              <a:t>is </a:t>
            </a:r>
            <a:r>
              <a:rPr lang="en-IN" sz="2200" dirty="0" smtClean="0"/>
              <a:t>sometimes </a:t>
            </a:r>
            <a:r>
              <a:rPr lang="en-US" sz="2200" dirty="0" smtClean="0"/>
              <a:t>seen </a:t>
            </a:r>
            <a:r>
              <a:rPr lang="en-US" sz="2200" dirty="0"/>
              <a:t>in this region as well. The disease progresses rapidly. </a:t>
            </a:r>
            <a:endParaRPr lang="en-US" sz="2200" dirty="0" smtClean="0"/>
          </a:p>
          <a:p>
            <a:r>
              <a:rPr lang="en-US" sz="2200" dirty="0" smtClean="0"/>
              <a:t>The high prevalence </a:t>
            </a:r>
            <a:r>
              <a:rPr lang="en-US" sz="2200" dirty="0"/>
              <a:t>and increased severity of periodontal </a:t>
            </a:r>
            <a:r>
              <a:rPr lang="en-US" sz="2200" dirty="0" smtClean="0"/>
              <a:t>destruction associated </a:t>
            </a:r>
            <a:r>
              <a:rPr lang="en-US" sz="2200" dirty="0"/>
              <a:t>with Down syndrome is most likely explained by </a:t>
            </a:r>
            <a:r>
              <a:rPr lang="en-US" sz="2200" b="1" dirty="0" smtClean="0"/>
              <a:t>poor </a:t>
            </a:r>
            <a:r>
              <a:rPr lang="en-IN" sz="2200" b="1" dirty="0" err="1" smtClean="0"/>
              <a:t>PMN</a:t>
            </a:r>
            <a:r>
              <a:rPr lang="en-IN" sz="2200" b="1" dirty="0" smtClean="0"/>
              <a:t> </a:t>
            </a:r>
            <a:r>
              <a:rPr lang="en-IN" sz="2200" b="1" dirty="0"/>
              <a:t>chemotaxis, phagocytosis, and intracellular killing.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05" y="4142658"/>
            <a:ext cx="3927911" cy="23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111"/>
            <a:ext cx="7886700" cy="604138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b="1" dirty="0" smtClean="0">
                <a:solidFill>
                  <a:srgbClr val="C00000"/>
                </a:solidFill>
              </a:rPr>
              <a:t>NUTRITIONAL INFLUENCES</a:t>
            </a: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4796" y="1524999"/>
            <a:ext cx="9095853" cy="4351338"/>
          </a:xfrm>
        </p:spPr>
        <p:txBody>
          <a:bodyPr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en-US" sz="2000" i="1" dirty="0" smtClean="0"/>
              <a:t>There </a:t>
            </a:r>
            <a:r>
              <a:rPr lang="en-US" sz="2000" i="1" dirty="0"/>
              <a:t>are </a:t>
            </a:r>
            <a:r>
              <a:rPr lang="en-US" sz="2000" i="1" u="sng" dirty="0">
                <a:solidFill>
                  <a:srgbClr val="FF0000"/>
                </a:solidFill>
              </a:rPr>
              <a:t>no nutritional deficiencies that by themselves can </a:t>
            </a:r>
            <a:r>
              <a:rPr lang="en-US" sz="2000" i="1" u="sng" dirty="0" smtClean="0">
                <a:solidFill>
                  <a:srgbClr val="FF0000"/>
                </a:solidFill>
              </a:rPr>
              <a:t>cause gingivitis </a:t>
            </a:r>
            <a:r>
              <a:rPr lang="en-US" sz="2000" i="1" u="sng" dirty="0">
                <a:solidFill>
                  <a:srgbClr val="FF0000"/>
                </a:solidFill>
              </a:rPr>
              <a:t>or periodontitis.</a:t>
            </a:r>
            <a:r>
              <a:rPr lang="en-US" sz="2000" i="1" dirty="0"/>
              <a:t> 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 smtClean="0"/>
              <a:t>However</a:t>
            </a:r>
            <a:r>
              <a:rPr lang="en-US" sz="2000" dirty="0"/>
              <a:t>, </a:t>
            </a:r>
            <a:r>
              <a:rPr lang="en-US" sz="2000" dirty="0" smtClean="0"/>
              <a:t>they can affect </a:t>
            </a:r>
            <a:r>
              <a:rPr lang="en-US" sz="2000" dirty="0"/>
              <a:t>the condition of the periodontium and thereby </a:t>
            </a:r>
            <a:r>
              <a:rPr lang="en-US" sz="2000" dirty="0" smtClean="0"/>
              <a:t>may accentuate </a:t>
            </a:r>
            <a:r>
              <a:rPr lang="en-US" sz="2000" dirty="0"/>
              <a:t>the deleterious effects of </a:t>
            </a:r>
            <a:r>
              <a:rPr lang="en-US" sz="2000" dirty="0" smtClean="0"/>
              <a:t>plaque-induced inflammation </a:t>
            </a:r>
            <a:r>
              <a:rPr lang="en-US" sz="2000" dirty="0"/>
              <a:t>in susceptible individuals. 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 smtClean="0"/>
              <a:t>Theoretically</a:t>
            </a:r>
            <a:r>
              <a:rPr lang="en-US" sz="2000" dirty="0"/>
              <a:t>, </a:t>
            </a:r>
            <a:r>
              <a:rPr lang="en-US" sz="2000" dirty="0" smtClean="0"/>
              <a:t>one may </a:t>
            </a:r>
            <a:r>
              <a:rPr lang="en-US" sz="2000" dirty="0"/>
              <a:t>presume that an individual with a nutritional </a:t>
            </a:r>
            <a:r>
              <a:rPr lang="en-US" sz="2000" dirty="0" smtClean="0"/>
              <a:t>deficiency is </a:t>
            </a:r>
            <a:r>
              <a:rPr lang="en-US" sz="2000" b="1" dirty="0"/>
              <a:t>less able to defend against a bacterial challenge</a:t>
            </a:r>
            <a:r>
              <a:rPr lang="en-US" sz="2000" dirty="0"/>
              <a:t> as </a:t>
            </a:r>
            <a:r>
              <a:rPr lang="en-US" sz="2000" dirty="0" smtClean="0"/>
              <a:t>compared with </a:t>
            </a:r>
            <a:r>
              <a:rPr lang="en-US" sz="2000" dirty="0"/>
              <a:t>a nutritionally competent </a:t>
            </a:r>
            <a:r>
              <a:rPr lang="en-US" sz="2000" dirty="0" smtClean="0"/>
              <a:t>individual</a:t>
            </a:r>
          </a:p>
          <a:p>
            <a:pPr lvl="1" algn="just">
              <a:lnSpc>
                <a:spcPct val="100000"/>
              </a:lnSpc>
            </a:pPr>
            <a:r>
              <a:rPr lang="en-US" sz="2000" i="1" dirty="0" smtClean="0"/>
              <a:t>There </a:t>
            </a:r>
            <a:r>
              <a:rPr lang="en-US" sz="2000" i="1" dirty="0"/>
              <a:t>are nutritional deficiencies that produce changes in the </a:t>
            </a:r>
            <a:r>
              <a:rPr lang="en-US" sz="2000" i="1" dirty="0" smtClean="0"/>
              <a:t>oral cavity</a:t>
            </a:r>
            <a:r>
              <a:rPr lang="en-US" sz="2000" i="1" dirty="0"/>
              <a:t>. </a:t>
            </a:r>
            <a:endParaRPr lang="en-US" sz="2000" i="1" dirty="0" smtClean="0"/>
          </a:p>
          <a:p>
            <a:pPr lvl="1" algn="just">
              <a:lnSpc>
                <a:spcPct val="100000"/>
              </a:lnSpc>
            </a:pPr>
            <a:r>
              <a:rPr lang="en-US" sz="2000" dirty="0" smtClean="0"/>
              <a:t>These </a:t>
            </a:r>
            <a:r>
              <a:rPr lang="en-US" sz="2000" dirty="0"/>
              <a:t>changes </a:t>
            </a:r>
            <a:r>
              <a:rPr lang="en-US" sz="2000" b="1" dirty="0"/>
              <a:t>include alterations of the tissues of </a:t>
            </a:r>
            <a:r>
              <a:rPr lang="en-US" sz="2000" b="1" dirty="0" smtClean="0"/>
              <a:t>the lips</a:t>
            </a:r>
            <a:r>
              <a:rPr lang="en-US" sz="2000" b="1" dirty="0"/>
              <a:t>, oral mucosa, gingiva, and bone</a:t>
            </a:r>
            <a:r>
              <a:rPr lang="en-US" sz="2000" dirty="0"/>
              <a:t>. </a:t>
            </a:r>
          </a:p>
          <a:p>
            <a:pPr lvl="1" algn="just">
              <a:lnSpc>
                <a:spcPct val="100000"/>
              </a:lnSpc>
            </a:pPr>
            <a:r>
              <a:rPr lang="en-US" sz="2000" dirty="0" smtClean="0"/>
              <a:t>These alterations are considered to be the periodontal and oral </a:t>
            </a:r>
            <a:r>
              <a:rPr lang="en-US" sz="2000" b="1" dirty="0" smtClean="0"/>
              <a:t>manifestations</a:t>
            </a:r>
            <a:r>
              <a:rPr lang="en-US" sz="2000" dirty="0" smtClean="0"/>
              <a:t> of </a:t>
            </a:r>
            <a:r>
              <a:rPr lang="en-IN" sz="2000" dirty="0" smtClean="0"/>
              <a:t>nutritional disease.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131524" y="983069"/>
            <a:ext cx="80479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/>
              <a:t>Effects of </a:t>
            </a:r>
            <a:r>
              <a:rPr lang="en-US" sz="2000" b="1" dirty="0"/>
              <a:t>nutrition on oral and periodontal tissues point to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24043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74951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Fat-soluble vitamin deficiency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66" y="874951"/>
            <a:ext cx="847877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Vit</a:t>
            </a:r>
            <a:r>
              <a:rPr lang="en-US" b="1" dirty="0" smtClean="0">
                <a:solidFill>
                  <a:srgbClr val="002060"/>
                </a:solidFill>
              </a:rPr>
              <a:t> A def.: </a:t>
            </a:r>
          </a:p>
          <a:p>
            <a:r>
              <a:rPr lang="en-US" dirty="0" smtClean="0"/>
              <a:t>maintain </a:t>
            </a:r>
            <a:r>
              <a:rPr lang="en-US" dirty="0"/>
              <a:t>the </a:t>
            </a:r>
            <a:r>
              <a:rPr lang="en-US" b="1" dirty="0"/>
              <a:t>health of </a:t>
            </a:r>
            <a:r>
              <a:rPr lang="en-US" b="1" dirty="0" smtClean="0"/>
              <a:t>the epithelial </a:t>
            </a:r>
            <a:r>
              <a:rPr lang="en-US" b="1" dirty="0"/>
              <a:t>cells of the skin and mucous membranes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deficiency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/>
              <a:t>degenerative changes in </a:t>
            </a:r>
            <a:r>
              <a:rPr lang="en-US" b="1" dirty="0"/>
              <a:t>epithelial tissues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epithelial tissues provide a primary </a:t>
            </a:r>
            <a:r>
              <a:rPr lang="en-US" dirty="0" smtClean="0"/>
              <a:t>barrier function </a:t>
            </a:r>
            <a:r>
              <a:rPr lang="en-US" dirty="0"/>
              <a:t>to protect against invading microorganisms, </a:t>
            </a:r>
            <a:endParaRPr lang="en-US" dirty="0" smtClean="0"/>
          </a:p>
          <a:p>
            <a:r>
              <a:rPr lang="en-US" dirty="0" smtClean="0"/>
              <a:t>vitamin </a:t>
            </a:r>
            <a:r>
              <a:rPr lang="en-US" dirty="0"/>
              <a:t>A </a:t>
            </a:r>
            <a:r>
              <a:rPr lang="en-US" dirty="0" smtClean="0"/>
              <a:t>may </a:t>
            </a:r>
            <a:r>
              <a:rPr lang="en-US" u="sng" dirty="0" smtClean="0"/>
              <a:t>play </a:t>
            </a:r>
            <a:r>
              <a:rPr lang="en-US" u="sng" dirty="0"/>
              <a:t>an important role in protecting against microbial invasion </a:t>
            </a:r>
            <a:r>
              <a:rPr lang="en-US" u="sng" dirty="0" smtClean="0"/>
              <a:t>by </a:t>
            </a:r>
            <a:r>
              <a:rPr lang="en-IN" u="sng" dirty="0" smtClean="0"/>
              <a:t>maintaining </a:t>
            </a:r>
            <a:r>
              <a:rPr lang="en-IN" u="sng" dirty="0"/>
              <a:t>epithelial integrity</a:t>
            </a:r>
            <a:r>
              <a:rPr lang="en-IN" dirty="0" smtClean="0"/>
              <a:t>.</a:t>
            </a:r>
          </a:p>
          <a:p>
            <a:r>
              <a:rPr lang="en-US" dirty="0"/>
              <a:t>studies have failed to demonstrate any relationship between </a:t>
            </a:r>
            <a:r>
              <a:rPr lang="en-US" dirty="0" smtClean="0"/>
              <a:t>this vitamin </a:t>
            </a:r>
            <a:r>
              <a:rPr lang="en-US" dirty="0"/>
              <a:t>and periodontal disease in humans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46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754" y="234568"/>
            <a:ext cx="8533638" cy="5818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Vitamin D or </a:t>
            </a:r>
            <a:r>
              <a:rPr lang="en-US" sz="2400" b="1" dirty="0" err="1" smtClean="0">
                <a:solidFill>
                  <a:srgbClr val="00B050"/>
                </a:solidFill>
              </a:rPr>
              <a:t>calciferol</a:t>
            </a:r>
            <a:r>
              <a:rPr lang="en-US" sz="2400" b="1" dirty="0" smtClean="0">
                <a:solidFill>
                  <a:srgbClr val="00B050"/>
                </a:solidFill>
              </a:rPr>
              <a:t> def.:</a:t>
            </a:r>
          </a:p>
          <a:p>
            <a:r>
              <a:rPr lang="en-US" sz="2400" dirty="0" smtClean="0"/>
              <a:t>imbalance in calcium–phosphorus </a:t>
            </a:r>
            <a:r>
              <a:rPr lang="en-US" sz="2400" dirty="0"/>
              <a:t>intake result in </a:t>
            </a:r>
            <a:r>
              <a:rPr lang="en-US" sz="2400" b="1" dirty="0"/>
              <a:t>rickets</a:t>
            </a:r>
            <a:r>
              <a:rPr lang="en-US" sz="2400" dirty="0"/>
              <a:t> in young children </a:t>
            </a:r>
            <a:r>
              <a:rPr lang="en-US" sz="2400" dirty="0" smtClean="0"/>
              <a:t>and </a:t>
            </a:r>
            <a:r>
              <a:rPr lang="en-US" sz="2400" b="1" dirty="0" err="1" smtClean="0"/>
              <a:t>osteomalacia</a:t>
            </a:r>
            <a:r>
              <a:rPr lang="en-US" sz="2400" dirty="0" smtClean="0"/>
              <a:t> </a:t>
            </a:r>
            <a:r>
              <a:rPr lang="en-US" sz="2400" dirty="0"/>
              <a:t>in adults. </a:t>
            </a:r>
            <a:endParaRPr lang="en-US" sz="2400" dirty="0" smtClean="0"/>
          </a:p>
          <a:p>
            <a:r>
              <a:rPr lang="en-US" sz="2400" dirty="0" smtClean="0"/>
              <a:t>No </a:t>
            </a:r>
            <a:r>
              <a:rPr lang="en-US" sz="2400" dirty="0"/>
              <a:t>studies have demonstrated a </a:t>
            </a:r>
            <a:r>
              <a:rPr lang="en-US" sz="2400" dirty="0" smtClean="0"/>
              <a:t>relationship between </a:t>
            </a:r>
            <a:r>
              <a:rPr lang="en-US" sz="2400" dirty="0"/>
              <a:t>vitamin D deficiency and periodontal disease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66"/>
                </a:solidFill>
              </a:rPr>
              <a:t>Vitamin </a:t>
            </a:r>
            <a:r>
              <a:rPr lang="en-US" sz="2400" b="1" dirty="0">
                <a:solidFill>
                  <a:srgbClr val="FF0066"/>
                </a:solidFill>
              </a:rPr>
              <a:t>E </a:t>
            </a:r>
            <a:r>
              <a:rPr lang="en-US" sz="2400" b="1" dirty="0" smtClean="0">
                <a:solidFill>
                  <a:srgbClr val="FF0066"/>
                </a:solidFill>
              </a:rPr>
              <a:t>def.:</a:t>
            </a:r>
          </a:p>
          <a:p>
            <a:r>
              <a:rPr lang="en-US" sz="2400" dirty="0" smtClean="0"/>
              <a:t>serves </a:t>
            </a:r>
            <a:r>
              <a:rPr lang="en-US" sz="2400" dirty="0"/>
              <a:t>as an </a:t>
            </a:r>
            <a:r>
              <a:rPr lang="en-US" sz="2400" b="1" dirty="0"/>
              <a:t>antioxidant</a:t>
            </a:r>
            <a:r>
              <a:rPr lang="en-US" sz="2400" dirty="0"/>
              <a:t> to limit free-radical reactions </a:t>
            </a:r>
            <a:r>
              <a:rPr lang="en-US" sz="2400" dirty="0" smtClean="0"/>
              <a:t>and to </a:t>
            </a:r>
            <a:r>
              <a:rPr lang="en-US" sz="2400" dirty="0"/>
              <a:t>protect cells from lipid peroxidation. </a:t>
            </a:r>
            <a:endParaRPr lang="en-US" sz="2400" dirty="0" smtClean="0"/>
          </a:p>
          <a:p>
            <a:r>
              <a:rPr lang="en-US" sz="2400" b="1" dirty="0" smtClean="0"/>
              <a:t>Cell </a:t>
            </a:r>
            <a:r>
              <a:rPr lang="en-US" sz="2400" b="1" dirty="0"/>
              <a:t>membranes, </a:t>
            </a:r>
            <a:r>
              <a:rPr lang="en-US" sz="2400" dirty="0"/>
              <a:t>which </a:t>
            </a:r>
            <a:r>
              <a:rPr lang="en-US" sz="2400" dirty="0" smtClean="0"/>
              <a:t>are high </a:t>
            </a:r>
            <a:r>
              <a:rPr lang="en-US" sz="2400" dirty="0"/>
              <a:t>in polyunsaturated lipids, are the major site of </a:t>
            </a:r>
            <a:r>
              <a:rPr lang="en-US" sz="2400" b="1" dirty="0"/>
              <a:t>damage</a:t>
            </a:r>
            <a:r>
              <a:rPr lang="en-US" sz="2400" dirty="0"/>
              <a:t> </a:t>
            </a:r>
            <a:r>
              <a:rPr lang="en-US" sz="2400" dirty="0" smtClean="0"/>
              <a:t>in patients </a:t>
            </a:r>
            <a:r>
              <a:rPr lang="en-US" sz="2400" dirty="0"/>
              <a:t>with vitamin E deficiency. </a:t>
            </a:r>
            <a:endParaRPr lang="en-US" sz="2400" dirty="0" smtClean="0"/>
          </a:p>
          <a:p>
            <a:r>
              <a:rPr lang="en-US" sz="2400" dirty="0" smtClean="0"/>
              <a:t>No </a:t>
            </a:r>
            <a:r>
              <a:rPr lang="en-US" sz="2400" dirty="0"/>
              <a:t>relationship has </a:t>
            </a:r>
            <a:r>
              <a:rPr lang="en-US" sz="2400" dirty="0" smtClean="0"/>
              <a:t>been demonstrated </a:t>
            </a:r>
            <a:r>
              <a:rPr lang="en-US" sz="2400" dirty="0"/>
              <a:t>between deficiencies in vitamin E and oral disease, </a:t>
            </a:r>
            <a:r>
              <a:rPr lang="en-US" sz="2400" b="1" dirty="0" smtClean="0"/>
              <a:t>but systemic </a:t>
            </a:r>
            <a:r>
              <a:rPr lang="en-US" sz="2400" b="1" dirty="0"/>
              <a:t>vitamin E appears to accelerate gingival wound healing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IN" sz="2400" dirty="0" smtClean="0"/>
              <a:t>the </a:t>
            </a:r>
            <a:r>
              <a:rPr lang="en-IN" sz="2400" dirty="0"/>
              <a:t>rat.</a:t>
            </a:r>
          </a:p>
        </p:txBody>
      </p:sp>
    </p:spTree>
    <p:extLst>
      <p:ext uri="{BB962C8B-B14F-4D97-AF65-F5344CB8AC3E}">
        <p14:creationId xmlns:p14="http://schemas.microsoft.com/office/powerpoint/2010/main" val="36885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35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</a:rPr>
              <a:t>Water-soluble vitamin deficiency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99" y="93627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IN" b="1" dirty="0"/>
              <a:t>B-complex </a:t>
            </a:r>
            <a:r>
              <a:rPr lang="en-IN" b="1" dirty="0" smtClean="0"/>
              <a:t>deficiency: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1264"/>
              </p:ext>
            </p:extLst>
          </p:nvPr>
        </p:nvGraphicFramePr>
        <p:xfrm>
          <a:off x="315498" y="1418043"/>
          <a:ext cx="8715767" cy="48913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14052"/>
                <a:gridCol w="1573152"/>
                <a:gridCol w="6028563"/>
              </a:tblGrid>
              <a:tr h="4107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Vitamin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Deficiency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Periodontal manifestations</a:t>
                      </a:r>
                      <a:endParaRPr lang="en-IN" b="1" dirty="0"/>
                    </a:p>
                  </a:txBody>
                  <a:tcPr/>
                </a:tc>
              </a:tr>
              <a:tr h="37688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B1</a:t>
                      </a:r>
                      <a:r>
                        <a:rPr lang="en-US" b="1" dirty="0" smtClean="0"/>
                        <a:t>: thiamin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u="none" strike="noStrike" kern="1200" baseline="0" dirty="0" smtClean="0"/>
                        <a:t>beriberi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none" strike="noStrike" kern="1200" baseline="0" dirty="0" smtClean="0"/>
                        <a:t>hypersensitivity of the oral mucosa; minute vesicles (simulating herpes) on the buccal mucosa, under the tongue, or on the</a:t>
                      </a:r>
                    </a:p>
                    <a:p>
                      <a:r>
                        <a:rPr lang="en-US" sz="1800" b="1" u="none" strike="noStrike" kern="1200" baseline="0" dirty="0" smtClean="0"/>
                        <a:t>palate; and erosion of the oral mucosa</a:t>
                      </a:r>
                      <a:endParaRPr lang="en-IN" b="1" dirty="0"/>
                    </a:p>
                  </a:txBody>
                  <a:tcPr/>
                </a:tc>
              </a:tr>
              <a:tr h="37688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B2</a:t>
                      </a:r>
                      <a:r>
                        <a:rPr lang="en-US" b="1" dirty="0" smtClean="0"/>
                        <a:t>: riboflavin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u="none" strike="noStrike" kern="1200" baseline="0" dirty="0" err="1" smtClean="0"/>
                        <a:t>ariboflavinosis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u="none" strike="noStrike" kern="1200" baseline="0" dirty="0" err="1" smtClean="0"/>
                        <a:t>Glossitis</a:t>
                      </a:r>
                      <a:r>
                        <a:rPr lang="en-IN" sz="1800" b="1" u="none" strike="noStrike" kern="1200" baseline="0" dirty="0" smtClean="0"/>
                        <a:t> (magenta), angular </a:t>
                      </a:r>
                      <a:r>
                        <a:rPr lang="en-IN" sz="1800" b="1" u="none" strike="noStrike" kern="1200" baseline="0" dirty="0" err="1" smtClean="0"/>
                        <a:t>cheilitis</a:t>
                      </a:r>
                      <a:r>
                        <a:rPr lang="en-IN" sz="1800" b="1" u="none" strike="noStrike" kern="1200" baseline="0" dirty="0" smtClean="0"/>
                        <a:t>, </a:t>
                      </a:r>
                      <a:r>
                        <a:rPr lang="en-IN" sz="1800" b="1" u="none" strike="noStrike" kern="1200" baseline="0" dirty="0" err="1" smtClean="0"/>
                        <a:t>seborrheic</a:t>
                      </a:r>
                      <a:r>
                        <a:rPr lang="en-IN" sz="1800" b="1" u="none" strike="noStrike" kern="1200" baseline="0" dirty="0" smtClean="0"/>
                        <a:t> dermatitis, and a superficial vascularizing keratitis</a:t>
                      </a:r>
                      <a:endParaRPr lang="en-IN" b="1" dirty="0"/>
                    </a:p>
                  </a:txBody>
                  <a:tcPr/>
                </a:tc>
              </a:tr>
              <a:tr h="37688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B3</a:t>
                      </a:r>
                      <a:r>
                        <a:rPr lang="en-US" b="1" dirty="0" smtClean="0"/>
                        <a:t>: niacin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u="none" strike="noStrike" kern="1200" baseline="0" dirty="0" smtClean="0"/>
                        <a:t>pellagra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u="none" strike="noStrike" kern="1200" baseline="0" dirty="0" smtClean="0"/>
                        <a:t>dermatitis, gastrointestinal disturbances, neurologic and mental disturbances (dermatitis, </a:t>
                      </a:r>
                      <a:r>
                        <a:rPr lang="en-IN" sz="1800" b="1" u="none" strike="noStrike" kern="1200" baseline="0" dirty="0" err="1" smtClean="0"/>
                        <a:t>diarrhea</a:t>
                      </a:r>
                      <a:r>
                        <a:rPr lang="en-IN" sz="1800" b="1" u="none" strike="noStrike" kern="1200" baseline="0" dirty="0" smtClean="0"/>
                        <a:t>, or dementia), </a:t>
                      </a:r>
                      <a:r>
                        <a:rPr lang="en-IN" sz="1800" b="1" u="none" strike="noStrike" kern="1200" baseline="0" dirty="0" err="1" smtClean="0"/>
                        <a:t>glossitis</a:t>
                      </a:r>
                      <a:r>
                        <a:rPr lang="en-IN" sz="1800" b="1" u="none" strike="noStrike" kern="1200" baseline="0" dirty="0" smtClean="0"/>
                        <a:t>, gingivitis, and generalized stomatitis. </a:t>
                      </a:r>
                    </a:p>
                    <a:p>
                      <a:r>
                        <a:rPr lang="en-US" sz="1800" b="1" u="none" strike="noStrike" kern="1200" baseline="0" dirty="0" smtClean="0"/>
                        <a:t>gingiva may be involved in </a:t>
                      </a:r>
                      <a:r>
                        <a:rPr lang="en-US" sz="1800" b="1" u="none" strike="noStrike" kern="1200" baseline="0" dirty="0" err="1" smtClean="0"/>
                        <a:t>aniacinosis</a:t>
                      </a:r>
                      <a:r>
                        <a:rPr lang="en-US" sz="1800" b="1" u="none" strike="noStrike" kern="1200" baseline="0" dirty="0" smtClean="0"/>
                        <a:t> with or without tongue changes. necrotizing ulcerative gingivitis, usually in areas of local irritation</a:t>
                      </a:r>
                      <a:endParaRPr lang="en-IN" b="1" dirty="0"/>
                    </a:p>
                  </a:txBody>
                  <a:tcPr/>
                </a:tc>
              </a:tr>
              <a:tr h="376882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B9</a:t>
                      </a:r>
                      <a:r>
                        <a:rPr lang="en-US" b="1" dirty="0" smtClean="0"/>
                        <a:t>:</a:t>
                      </a:r>
                      <a:r>
                        <a:rPr lang="en-US" b="1" baseline="0" dirty="0" smtClean="0"/>
                        <a:t> folic acid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none" strike="noStrike" kern="1200" baseline="0" dirty="0" smtClean="0"/>
                        <a:t>necrosis of the gingiva, the periodontal ligament, and the alveolar bone without inflammation</a:t>
                      </a:r>
                      <a:r>
                        <a:rPr lang="en-US" sz="1800" b="1" u="none" strike="noStrike" kern="1200" baseline="0" dirty="0" smtClean="0">
                          <a:sym typeface="Wingdings" panose="05000000000000000000" pitchFamily="2" charset="2"/>
                        </a:rPr>
                        <a:t> animals</a:t>
                      </a:r>
                    </a:p>
                    <a:p>
                      <a:r>
                        <a:rPr lang="en-US" sz="1800" b="1" u="none" strike="noStrike" kern="1200" baseline="0" dirty="0" smtClean="0">
                          <a:sym typeface="Wingdings" panose="05000000000000000000" pitchFamily="2" charset="2"/>
                        </a:rPr>
                        <a:t>Humans: </a:t>
                      </a:r>
                      <a:r>
                        <a:rPr lang="en-IN" sz="1800" b="1" u="none" strike="noStrike" kern="1200" baseline="0" dirty="0" smtClean="0"/>
                        <a:t>ulcerated </a:t>
                      </a:r>
                      <a:r>
                        <a:rPr lang="en-IN" sz="1800" b="1" u="none" strike="noStrike" kern="1200" baseline="0" dirty="0" err="1" smtClean="0"/>
                        <a:t>glossitis</a:t>
                      </a:r>
                      <a:r>
                        <a:rPr lang="en-IN" sz="1800" b="1" u="none" strike="noStrike" kern="1200" baseline="0" dirty="0" smtClean="0"/>
                        <a:t> and </a:t>
                      </a:r>
                      <a:r>
                        <a:rPr lang="en-IN" sz="1800" b="1" u="none" strike="noStrike" kern="1200" baseline="0" dirty="0" err="1" smtClean="0"/>
                        <a:t>cheilitis</a:t>
                      </a:r>
                      <a:r>
                        <a:rPr lang="en-IN" sz="1800" b="1" u="none" strike="noStrike" kern="1200" baseline="0" dirty="0" smtClean="0"/>
                        <a:t>.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211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Vitamin C Deficiency-Scurvy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9324"/>
            <a:ext cx="7886700" cy="4351338"/>
          </a:xfrm>
        </p:spPr>
        <p:txBody>
          <a:bodyPr>
            <a:noAutofit/>
          </a:bodyPr>
          <a:lstStyle/>
          <a:p>
            <a:r>
              <a:rPr lang="en-US" sz="2200" dirty="0" smtClean="0"/>
              <a:t>Characterized by </a:t>
            </a:r>
            <a:r>
              <a:rPr lang="en-US" sz="2200" b="1" dirty="0" err="1" smtClean="0"/>
              <a:t>hemorrahagic</a:t>
            </a:r>
            <a:r>
              <a:rPr lang="en-US" sz="2200" b="1" dirty="0" smtClean="0"/>
              <a:t> diathesis &amp; delayed wound healing</a:t>
            </a:r>
          </a:p>
          <a:p>
            <a:r>
              <a:rPr lang="en-US" sz="2200" b="1" dirty="0" smtClean="0"/>
              <a:t>Scurvy:</a:t>
            </a:r>
            <a:r>
              <a:rPr lang="en-US" sz="2200" dirty="0" smtClean="0"/>
              <a:t> </a:t>
            </a:r>
            <a:r>
              <a:rPr lang="en-US" sz="2200" dirty="0"/>
              <a:t>results in the defective formation and maintenance </a:t>
            </a:r>
            <a:r>
              <a:rPr lang="en-US" sz="2200" dirty="0" smtClean="0"/>
              <a:t>of </a:t>
            </a:r>
            <a:r>
              <a:rPr lang="en-US" sz="2200" b="1" dirty="0" smtClean="0"/>
              <a:t>collagen</a:t>
            </a:r>
            <a:r>
              <a:rPr lang="en-US" sz="2200" dirty="0"/>
              <a:t>, the impairment or cessation of </a:t>
            </a:r>
            <a:r>
              <a:rPr lang="en-US" sz="2200" b="1" dirty="0"/>
              <a:t>osteoid</a:t>
            </a:r>
            <a:r>
              <a:rPr lang="en-US" sz="2200" dirty="0"/>
              <a:t> formation, </a:t>
            </a:r>
            <a:r>
              <a:rPr lang="en-US" sz="2200" dirty="0" smtClean="0"/>
              <a:t>and impaired </a:t>
            </a:r>
            <a:r>
              <a:rPr lang="en-US" sz="2200" b="1" dirty="0" err="1"/>
              <a:t>osteoblastic</a:t>
            </a:r>
            <a:r>
              <a:rPr lang="en-US" sz="2200" dirty="0"/>
              <a:t> function. </a:t>
            </a:r>
            <a:r>
              <a:rPr lang="en-US" sz="2200" dirty="0" smtClean="0"/>
              <a:t>Increased </a:t>
            </a:r>
            <a:r>
              <a:rPr lang="en-US" sz="2200" b="1" dirty="0"/>
              <a:t>capillary</a:t>
            </a:r>
            <a:r>
              <a:rPr lang="en-US" sz="2200" dirty="0"/>
              <a:t> permeability, susceptibility </a:t>
            </a:r>
            <a:r>
              <a:rPr lang="en-US" sz="2200" dirty="0" smtClean="0"/>
              <a:t>to traumatic </a:t>
            </a:r>
            <a:r>
              <a:rPr lang="en-US" sz="2200" dirty="0"/>
              <a:t>hemorrhages, </a:t>
            </a:r>
            <a:r>
              <a:rPr lang="en-US" sz="2200" dirty="0" err="1"/>
              <a:t>hyporeactivity</a:t>
            </a:r>
            <a:r>
              <a:rPr lang="en-US" sz="2200" dirty="0"/>
              <a:t> of the contractile elements </a:t>
            </a:r>
            <a:r>
              <a:rPr lang="en-US" sz="2200" dirty="0" smtClean="0"/>
              <a:t>of the </a:t>
            </a:r>
            <a:r>
              <a:rPr lang="en-US" sz="2200" dirty="0"/>
              <a:t>peripheral blood vessels, and sluggishness of blood flow. </a:t>
            </a:r>
            <a:endParaRPr lang="en-US" sz="2200" dirty="0" smtClean="0"/>
          </a:p>
          <a:p>
            <a:r>
              <a:rPr lang="en-US" sz="2200" b="1" dirty="0" smtClean="0"/>
              <a:t>Clinical</a:t>
            </a:r>
            <a:r>
              <a:rPr lang="en-US" sz="2200" b="1" dirty="0"/>
              <a:t> </a:t>
            </a:r>
            <a:r>
              <a:rPr lang="en-US" sz="2200" b="1" dirty="0" smtClean="0"/>
              <a:t>manifestations:</a:t>
            </a:r>
            <a:r>
              <a:rPr lang="en-US" sz="2200" dirty="0" smtClean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hemorrhagic </a:t>
            </a:r>
            <a:r>
              <a:rPr lang="en-US" sz="2200" dirty="0"/>
              <a:t>lesions into the </a:t>
            </a:r>
            <a:r>
              <a:rPr lang="en-US" sz="2200" dirty="0" smtClean="0"/>
              <a:t>muscles of </a:t>
            </a:r>
            <a:r>
              <a:rPr lang="en-US" sz="2200" dirty="0"/>
              <a:t>the extremities, the joints, and sometimes the </a:t>
            </a:r>
            <a:r>
              <a:rPr lang="en-US" sz="2200" dirty="0" err="1"/>
              <a:t>nailbeds</a:t>
            </a:r>
            <a:r>
              <a:rPr lang="en-US" sz="2200" dirty="0"/>
              <a:t>;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petechial hemorrhages</a:t>
            </a:r>
            <a:r>
              <a:rPr lang="en-US" sz="2200" dirty="0"/>
              <a:t>, often around the hair follicles;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increased susceptibility to </a:t>
            </a:r>
            <a:r>
              <a:rPr lang="en-US" sz="2200" dirty="0"/>
              <a:t>infections; and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impaired </a:t>
            </a:r>
            <a:r>
              <a:rPr lang="en-US" sz="2200" dirty="0"/>
              <a:t>wound healing.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Bleeding</a:t>
            </a:r>
            <a:r>
              <a:rPr lang="en-US" sz="2200" dirty="0"/>
              <a:t>, swollen </a:t>
            </a:r>
            <a:r>
              <a:rPr lang="en-US" sz="2200" dirty="0" smtClean="0"/>
              <a:t>gingiva, and </a:t>
            </a:r>
            <a:r>
              <a:rPr lang="en-US" sz="2200" dirty="0"/>
              <a:t>loosened teeth are common features of scurvy.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74545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Ascorbic acid may play a role in periodontal disease through one </a:t>
            </a:r>
            <a:r>
              <a:rPr lang="en-US" sz="2400" b="1" dirty="0" smtClean="0"/>
              <a:t>or more </a:t>
            </a:r>
            <a:r>
              <a:rPr lang="en-US" sz="2400" b="1" dirty="0"/>
              <a:t>of the following suggested </a:t>
            </a:r>
            <a:r>
              <a:rPr lang="en-US" sz="2400" b="1" dirty="0" smtClean="0"/>
              <a:t>mechanisms:</a:t>
            </a:r>
            <a:endParaRPr lang="en-IN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Low </a:t>
            </a:r>
            <a:r>
              <a:rPr lang="en-US" sz="2200" dirty="0" err="1" smtClean="0"/>
              <a:t>vit</a:t>
            </a:r>
            <a:r>
              <a:rPr lang="en-US" sz="2200" dirty="0" smtClean="0"/>
              <a:t>-c </a:t>
            </a:r>
            <a:r>
              <a:rPr lang="en-US" sz="2200" dirty="0" smtClean="0">
                <a:sym typeface="Wingdings" panose="05000000000000000000" pitchFamily="2" charset="2"/>
              </a:rPr>
              <a:t> affects collagen metabolism affects tissue regeneration &amp; repair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Interferes with bone formation loss of periodontal bone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Increase permeability of oral epithelium loss of </a:t>
            </a:r>
            <a:r>
              <a:rPr lang="en-US" sz="2200" dirty="0" err="1" smtClean="0">
                <a:sym typeface="Wingdings" panose="05000000000000000000" pitchFamily="2" charset="2"/>
              </a:rPr>
              <a:t>ep.</a:t>
            </a:r>
            <a:r>
              <a:rPr lang="en-US" sz="2200" dirty="0" smtClean="0">
                <a:sym typeface="Wingdings" panose="05000000000000000000" pitchFamily="2" charset="2"/>
              </a:rPr>
              <a:t> Barrier function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Affects the periodontal microvasculature integrity &amp; vascular response to plaque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Interfere with ecologic equilibrium of bacteria in plaque.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1124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273687"/>
            <a:ext cx="7886700" cy="6772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Scorbutic </a:t>
            </a:r>
            <a:r>
              <a:rPr lang="en-US" b="1" dirty="0" err="1" smtClean="0">
                <a:solidFill>
                  <a:srgbClr val="FF0000"/>
                </a:solidFill>
              </a:rPr>
              <a:t>ginigivitis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10" y="972854"/>
            <a:ext cx="8515351" cy="4351338"/>
          </a:xfrm>
        </p:spPr>
        <p:txBody>
          <a:bodyPr>
            <a:normAutofit/>
          </a:bodyPr>
          <a:lstStyle/>
          <a:p>
            <a:r>
              <a:rPr lang="en-IN" sz="2400" dirty="0"/>
              <a:t>Gingivitis with </a:t>
            </a:r>
            <a:r>
              <a:rPr lang="en-IN" sz="2400" b="1" dirty="0" smtClean="0"/>
              <a:t>enlarged, </a:t>
            </a:r>
            <a:r>
              <a:rPr lang="en-US" sz="2400" b="1" dirty="0" smtClean="0"/>
              <a:t>hemorrhagic</a:t>
            </a:r>
            <a:r>
              <a:rPr lang="en-US" sz="2400" b="1" dirty="0"/>
              <a:t>, bluish-red gingiva </a:t>
            </a:r>
            <a:r>
              <a:rPr lang="en-US" sz="2400" dirty="0"/>
              <a:t>is described as one of the classic </a:t>
            </a:r>
            <a:r>
              <a:rPr lang="en-US" sz="2400" dirty="0" smtClean="0"/>
              <a:t>signs of </a:t>
            </a:r>
            <a:r>
              <a:rPr lang="en-US" sz="2400" dirty="0"/>
              <a:t>vitamin C </a:t>
            </a:r>
            <a:r>
              <a:rPr lang="en-US" sz="2400" dirty="0" smtClean="0"/>
              <a:t>deficiency.</a:t>
            </a:r>
          </a:p>
          <a:p>
            <a:r>
              <a:rPr lang="en-US" sz="2400" dirty="0" smtClean="0"/>
              <a:t>Severe spontaneous bleeding of gums.</a:t>
            </a:r>
          </a:p>
          <a:p>
            <a:r>
              <a:rPr lang="en-US" sz="2400" dirty="0" smtClean="0"/>
              <a:t>Acute </a:t>
            </a:r>
            <a:r>
              <a:rPr lang="en-US" sz="2400" dirty="0"/>
              <a:t>vitamin C deficiency does not cause or increase </a:t>
            </a:r>
            <a:r>
              <a:rPr lang="en-US" sz="2400" dirty="0" smtClean="0"/>
              <a:t>the incidence </a:t>
            </a:r>
            <a:r>
              <a:rPr lang="en-US" sz="2400" dirty="0"/>
              <a:t>of gingival inflammation, but it does increase its severity.</a:t>
            </a:r>
          </a:p>
          <a:p>
            <a:r>
              <a:rPr lang="en-US" sz="2400" dirty="0" smtClean="0"/>
              <a:t>Vitamin </a:t>
            </a:r>
            <a:r>
              <a:rPr lang="en-US" sz="2400" dirty="0"/>
              <a:t>C deficiency may aggravate the gingival response </a:t>
            </a:r>
            <a:r>
              <a:rPr lang="en-US" sz="2400" dirty="0" smtClean="0"/>
              <a:t>to plaque </a:t>
            </a:r>
            <a:r>
              <a:rPr lang="en-US" sz="2400" dirty="0"/>
              <a:t>and worsen the edema, enlargement, and bleeding. </a:t>
            </a:r>
            <a:endParaRPr lang="en-US" sz="2400" dirty="0" smtClean="0"/>
          </a:p>
        </p:txBody>
      </p:sp>
      <p:pic>
        <p:nvPicPr>
          <p:cNvPr id="1026" name="Picture 2" descr="PDF] Scurvy-scorbutic siderosis of gingiva: A diagnostic challenge - A rare  case report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86" y="4481664"/>
            <a:ext cx="4151900" cy="25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12" y="139657"/>
            <a:ext cx="7886700" cy="76221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Periodontitis: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25" y="901874"/>
            <a:ext cx="8490298" cy="4351338"/>
          </a:xfrm>
        </p:spPr>
        <p:txBody>
          <a:bodyPr>
            <a:noAutofit/>
          </a:bodyPr>
          <a:lstStyle/>
          <a:p>
            <a:r>
              <a:rPr lang="en-IN" sz="2200" b="1" dirty="0"/>
              <a:t>Acute vitamin C </a:t>
            </a:r>
            <a:r>
              <a:rPr lang="en-IN" sz="2200" b="1" dirty="0" smtClean="0"/>
              <a:t>deficiency: </a:t>
            </a:r>
            <a:r>
              <a:rPr lang="en-US" sz="2200" dirty="0" smtClean="0"/>
              <a:t>results </a:t>
            </a:r>
            <a:r>
              <a:rPr lang="en-US" sz="2200" dirty="0"/>
              <a:t>in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edema </a:t>
            </a:r>
            <a:r>
              <a:rPr lang="en-US" sz="2200" dirty="0"/>
              <a:t>and hemorrhage in the periodontal </a:t>
            </a:r>
            <a:r>
              <a:rPr lang="en-US" sz="2200" dirty="0" smtClean="0"/>
              <a:t>ligament,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osteoporosis </a:t>
            </a:r>
            <a:r>
              <a:rPr lang="en-US" sz="2200" dirty="0"/>
              <a:t>of the alveolar bone, and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tooth </a:t>
            </a:r>
            <a:r>
              <a:rPr lang="en-US" sz="2200" dirty="0"/>
              <a:t>mobility;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hemorrhage, edema</a:t>
            </a:r>
            <a:r>
              <a:rPr lang="en-US" sz="2200" dirty="0"/>
              <a:t>, and degeneration of the collagen fibers occur in the </a:t>
            </a:r>
            <a:r>
              <a:rPr lang="en-US" sz="2200" dirty="0" smtClean="0"/>
              <a:t>gingiva.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 smtClean="0"/>
              <a:t>impairs </a:t>
            </a:r>
            <a:r>
              <a:rPr lang="en-US" sz="2200" dirty="0"/>
              <a:t>gingival healing. </a:t>
            </a:r>
            <a:endParaRPr lang="en-US" sz="2200" dirty="0" smtClean="0"/>
          </a:p>
          <a:p>
            <a:r>
              <a:rPr lang="en-US" sz="2200" dirty="0" smtClean="0"/>
              <a:t>The periodontal fibers </a:t>
            </a:r>
            <a:r>
              <a:rPr lang="en-US" sz="2200" dirty="0"/>
              <a:t>that </a:t>
            </a:r>
            <a:r>
              <a:rPr lang="en-US" sz="2200" b="1" dirty="0"/>
              <a:t>are least affected </a:t>
            </a:r>
            <a:r>
              <a:rPr lang="en-US" sz="2200" dirty="0"/>
              <a:t>by vitamin C deficiency are those </a:t>
            </a:r>
            <a:r>
              <a:rPr lang="en-US" sz="2200" b="1" dirty="0" smtClean="0"/>
              <a:t>just below </a:t>
            </a:r>
            <a:r>
              <a:rPr lang="en-US" sz="2200" b="1" dirty="0"/>
              <a:t>the junctional epithelium </a:t>
            </a:r>
            <a:r>
              <a:rPr lang="en-US" sz="2200" dirty="0"/>
              <a:t>and </a:t>
            </a:r>
            <a:r>
              <a:rPr lang="en-US" sz="2200" b="1" dirty="0"/>
              <a:t>above the alveolar crest,</a:t>
            </a:r>
            <a:r>
              <a:rPr lang="en-US" sz="2200" dirty="0"/>
              <a:t> </a:t>
            </a:r>
            <a:r>
              <a:rPr lang="en-US" sz="2200" dirty="0" smtClean="0"/>
              <a:t>which explains </a:t>
            </a:r>
            <a:r>
              <a:rPr lang="en-US" sz="2200" dirty="0"/>
              <a:t>the infrequent apical </a:t>
            </a:r>
            <a:r>
              <a:rPr lang="en-US" sz="2200" dirty="0" err="1"/>
              <a:t>downgrowth</a:t>
            </a:r>
            <a:r>
              <a:rPr lang="en-US" sz="2200" dirty="0"/>
              <a:t> of </a:t>
            </a:r>
            <a:r>
              <a:rPr lang="en-US" sz="2200" dirty="0" smtClean="0"/>
              <a:t>the </a:t>
            </a:r>
            <a:r>
              <a:rPr lang="en-US" sz="2200" dirty="0" err="1" smtClean="0"/>
              <a:t>ep.</a:t>
            </a:r>
            <a:endParaRPr lang="en-US" sz="2200" dirty="0"/>
          </a:p>
          <a:p>
            <a:r>
              <a:rPr lang="en-US" sz="2200" dirty="0"/>
              <a:t>Vitamin C deficiency alone does not cause periodontal destruction.</a:t>
            </a:r>
          </a:p>
          <a:p>
            <a:r>
              <a:rPr lang="en-US" sz="2200" dirty="0"/>
              <a:t>Local bacterial factors are required for increased probing depth </a:t>
            </a:r>
            <a:r>
              <a:rPr lang="en-US" sz="2200" dirty="0" smtClean="0"/>
              <a:t>and attachment </a:t>
            </a:r>
            <a:r>
              <a:rPr lang="en-US" sz="2200" dirty="0"/>
              <a:t>loss to occur. </a:t>
            </a:r>
            <a:endParaRPr lang="en-US" sz="2200" dirty="0" smtClean="0"/>
          </a:p>
          <a:p>
            <a:r>
              <a:rPr lang="en-US" sz="2200" dirty="0" smtClean="0"/>
              <a:t>However</a:t>
            </a:r>
            <a:r>
              <a:rPr lang="en-US" sz="2200" dirty="0"/>
              <a:t>, acute vitamin C </a:t>
            </a:r>
            <a:r>
              <a:rPr lang="en-US" sz="2200" dirty="0" smtClean="0"/>
              <a:t>deficiency </a:t>
            </a:r>
            <a:r>
              <a:rPr lang="en-US" sz="2200" b="1" dirty="0" smtClean="0"/>
              <a:t>accentuates</a:t>
            </a:r>
            <a:r>
              <a:rPr lang="en-US" sz="2200" dirty="0" smtClean="0"/>
              <a:t> </a:t>
            </a:r>
            <a:r>
              <a:rPr lang="en-US" sz="2200" dirty="0"/>
              <a:t>the destructive effect of gingival inflammation on </a:t>
            </a:r>
            <a:r>
              <a:rPr lang="en-US" sz="2200" dirty="0" smtClean="0"/>
              <a:t>the underlying </a:t>
            </a:r>
            <a:r>
              <a:rPr lang="en-US" sz="2200" dirty="0"/>
              <a:t>periodontal ligament and alveolar bone.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8742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99378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Protein deficiency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38710"/>
            <a:ext cx="7886700" cy="4351338"/>
          </a:xfrm>
        </p:spPr>
        <p:txBody>
          <a:bodyPr>
            <a:noAutofit/>
          </a:bodyPr>
          <a:lstStyle/>
          <a:p>
            <a:r>
              <a:rPr lang="en-IN" sz="2200" b="1" dirty="0" err="1" smtClean="0"/>
              <a:t>Hypoproteinemia</a:t>
            </a:r>
            <a:r>
              <a:rPr lang="en-IN" sz="2200" dirty="0" smtClean="0">
                <a:sym typeface="Wingdings" panose="05000000000000000000" pitchFamily="2" charset="2"/>
              </a:rPr>
              <a:t></a:t>
            </a:r>
            <a:r>
              <a:rPr lang="en-IN" sz="2200" dirty="0" smtClean="0"/>
              <a:t>  </a:t>
            </a:r>
            <a:r>
              <a:rPr lang="en-US" sz="2200" dirty="0" smtClean="0"/>
              <a:t>muscular </a:t>
            </a:r>
            <a:r>
              <a:rPr lang="en-US" sz="2200" dirty="0"/>
              <a:t>atrophy, weakness, weight loss, </a:t>
            </a:r>
            <a:r>
              <a:rPr lang="en-US" sz="2200" dirty="0" smtClean="0"/>
              <a:t>anemia, leukopenia</a:t>
            </a:r>
            <a:r>
              <a:rPr lang="en-US" sz="2200" dirty="0"/>
              <a:t>, edema, impaired lactation, decreased resistance </a:t>
            </a:r>
            <a:r>
              <a:rPr lang="en-US" sz="2200" dirty="0" smtClean="0"/>
              <a:t>to infection</a:t>
            </a:r>
            <a:r>
              <a:rPr lang="en-US" sz="2200" dirty="0"/>
              <a:t>, slow wound healing, lymphoid depletion, and </a:t>
            </a:r>
            <a:r>
              <a:rPr lang="en-US" sz="2200" dirty="0" smtClean="0"/>
              <a:t>reduced ability </a:t>
            </a:r>
            <a:r>
              <a:rPr lang="en-US" sz="2200" dirty="0"/>
              <a:t>to form certain hormones and enzyme </a:t>
            </a:r>
            <a:r>
              <a:rPr lang="en-US" sz="2200" dirty="0" smtClean="0"/>
              <a:t>systems</a:t>
            </a:r>
          </a:p>
          <a:p>
            <a:r>
              <a:rPr lang="en-US" sz="2200" b="1" dirty="0"/>
              <a:t>protein-deprived animals</a:t>
            </a:r>
            <a:r>
              <a:rPr lang="en-US" sz="2200" dirty="0"/>
              <a:t>: 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degeneration </a:t>
            </a:r>
            <a:r>
              <a:rPr lang="en-US" sz="2000" dirty="0"/>
              <a:t>of the connective tissue of </a:t>
            </a:r>
            <a:r>
              <a:rPr lang="en-US" sz="2000" dirty="0" smtClean="0"/>
              <a:t>gingiva </a:t>
            </a:r>
            <a:r>
              <a:rPr lang="en-US" sz="2000" dirty="0"/>
              <a:t>and the </a:t>
            </a:r>
            <a:r>
              <a:rPr lang="en-US" sz="2000" dirty="0" err="1" smtClean="0"/>
              <a:t>pdl</a:t>
            </a:r>
            <a:r>
              <a:rPr lang="en-US" sz="2000" dirty="0" smtClean="0"/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osteoporosis </a:t>
            </a:r>
            <a:r>
              <a:rPr lang="en-US" sz="2000" dirty="0"/>
              <a:t>of the </a:t>
            </a:r>
            <a:r>
              <a:rPr lang="en-US" sz="2000" dirty="0" smtClean="0"/>
              <a:t>alveolar bone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impaired </a:t>
            </a:r>
            <a:r>
              <a:rPr lang="en-US" sz="2000" dirty="0"/>
              <a:t>deposition of the cementum,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delayed </a:t>
            </a:r>
            <a:r>
              <a:rPr lang="en-US" sz="2000" dirty="0"/>
              <a:t>wound </a:t>
            </a:r>
            <a:r>
              <a:rPr lang="en-US" sz="2000" dirty="0" smtClean="0"/>
              <a:t>healing,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atrophy </a:t>
            </a:r>
            <a:r>
              <a:rPr lang="en-US" sz="2000" dirty="0"/>
              <a:t>of the tongue </a:t>
            </a:r>
            <a:r>
              <a:rPr lang="en-US" sz="2000" dirty="0" smtClean="0"/>
              <a:t>epithelium.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Osteoporosis </a:t>
            </a:r>
            <a:r>
              <a:rPr lang="en-US" sz="2000" dirty="0"/>
              <a:t>results from </a:t>
            </a:r>
            <a:r>
              <a:rPr lang="en-US" sz="2000" dirty="0" smtClean="0"/>
              <a:t>the reduced </a:t>
            </a:r>
            <a:r>
              <a:rPr lang="en-US" sz="2000" dirty="0"/>
              <a:t>deposition of osteoid, a reduction in the number </a:t>
            </a:r>
            <a:r>
              <a:rPr lang="en-US" sz="2000" dirty="0" smtClean="0"/>
              <a:t>of osteoblasts</a:t>
            </a:r>
            <a:r>
              <a:rPr lang="en-US" sz="2000" dirty="0"/>
              <a:t>, and impairment in the </a:t>
            </a:r>
            <a:r>
              <a:rPr lang="en-US" sz="2000" dirty="0" err="1"/>
              <a:t>morphodifferentiation</a:t>
            </a:r>
            <a:r>
              <a:rPr lang="en-US" sz="2000" dirty="0"/>
              <a:t> </a:t>
            </a:r>
            <a:r>
              <a:rPr lang="en-US" sz="2000" dirty="0" smtClean="0"/>
              <a:t>of connective </a:t>
            </a:r>
            <a:r>
              <a:rPr lang="en-US" sz="2000" dirty="0"/>
              <a:t>tissue cells to form osteoblasts rather than from </a:t>
            </a:r>
            <a:r>
              <a:rPr lang="en-US" sz="2000" dirty="0" smtClean="0"/>
              <a:t>increased </a:t>
            </a:r>
            <a:r>
              <a:rPr lang="en-IN" sz="2000" dirty="0" err="1" smtClean="0"/>
              <a:t>osteoclastic</a:t>
            </a:r>
            <a:r>
              <a:rPr lang="en-IN" sz="2000" dirty="0" smtClean="0"/>
              <a:t> activity.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 smtClean="0"/>
              <a:t>periodontal </a:t>
            </a:r>
            <a:r>
              <a:rPr lang="en-US" sz="2000" b="1" dirty="0"/>
              <a:t>tissues that lack integrity </a:t>
            </a:r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/>
              <a:t>vulnerable </a:t>
            </a:r>
            <a:r>
              <a:rPr lang="en-US" sz="2000" b="1" dirty="0"/>
              <a:t>to breakdown when challenged by bacteria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9509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97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Endocrine Disorders and Hormonal </a:t>
            </a:r>
            <a:r>
              <a:rPr lang="en-US" b="1" dirty="0" smtClean="0">
                <a:solidFill>
                  <a:srgbClr val="C00000"/>
                </a:solidFill>
              </a:rPr>
              <a:t>Changes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5324"/>
            <a:ext cx="7886700" cy="465033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Endocrine diseases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b="1" dirty="0" smtClean="0"/>
              <a:t>diabetes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endParaRPr lang="en-US" sz="2200" dirty="0" smtClean="0"/>
          </a:p>
          <a:p>
            <a:pPr algn="just">
              <a:lnSpc>
                <a:spcPct val="150000"/>
              </a:lnSpc>
            </a:pPr>
            <a:r>
              <a:rPr lang="en-US" sz="2200" dirty="0" smtClean="0"/>
              <a:t>hormonal </a:t>
            </a:r>
            <a:r>
              <a:rPr lang="en-US" sz="2200" dirty="0"/>
              <a:t>fluctuations 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n-US" sz="2200" b="1" dirty="0" smtClean="0"/>
              <a:t>puberty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b="1" dirty="0"/>
              <a:t>pregnancy</a:t>
            </a:r>
            <a:r>
              <a:rPr lang="en-US" sz="2200" dirty="0"/>
              <a:t> are well-known </a:t>
            </a:r>
            <a:r>
              <a:rPr lang="en-US" sz="2200" dirty="0" smtClean="0"/>
              <a:t>examples of </a:t>
            </a:r>
            <a:r>
              <a:rPr lang="en-US" sz="2200" dirty="0"/>
              <a:t>systemic conditions that adversely affect the condition of </a:t>
            </a:r>
            <a:r>
              <a:rPr lang="en-US" sz="2200" dirty="0" smtClean="0"/>
              <a:t>the periodontium</a:t>
            </a:r>
            <a:r>
              <a:rPr lang="en-US" sz="2200" dirty="0"/>
              <a:t>. </a:t>
            </a:r>
            <a:endParaRPr lang="en-US" sz="22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They affect </a:t>
            </a:r>
            <a:r>
              <a:rPr lang="en-US" sz="2200" dirty="0"/>
              <a:t>the periodontal tissues directly, </a:t>
            </a:r>
            <a:endParaRPr lang="en-US" sz="22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modify </a:t>
            </a:r>
            <a:r>
              <a:rPr lang="en-US" sz="2200" dirty="0"/>
              <a:t>the tissue response </a:t>
            </a:r>
            <a:r>
              <a:rPr lang="en-US" sz="2200" dirty="0" smtClean="0"/>
              <a:t>to local </a:t>
            </a:r>
            <a:r>
              <a:rPr lang="en-US" sz="2200" dirty="0"/>
              <a:t>factors, and </a:t>
            </a:r>
            <a:endParaRPr lang="en-US" sz="2200" dirty="0" smtClean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/>
              <a:t>produce </a:t>
            </a:r>
            <a:r>
              <a:rPr lang="en-US" sz="2200" dirty="0"/>
              <a:t>anatomic changes in the gingiva that </a:t>
            </a:r>
            <a:r>
              <a:rPr lang="en-US" sz="2200" b="1" dirty="0" smtClean="0"/>
              <a:t>may </a:t>
            </a:r>
            <a:r>
              <a:rPr lang="en-IN" sz="2200" b="1" dirty="0" err="1" smtClean="0"/>
              <a:t>favor</a:t>
            </a:r>
            <a:r>
              <a:rPr lang="en-IN" sz="2200" b="1" dirty="0" smtClean="0"/>
              <a:t> </a:t>
            </a:r>
            <a:r>
              <a:rPr lang="en-IN" sz="2200" b="1" dirty="0"/>
              <a:t>plaque accumulation and disease progression.</a:t>
            </a:r>
          </a:p>
        </p:txBody>
      </p:sp>
    </p:spTree>
    <p:extLst>
      <p:ext uri="{BB962C8B-B14F-4D97-AF65-F5344CB8AC3E}">
        <p14:creationId xmlns:p14="http://schemas.microsoft.com/office/powerpoint/2010/main" val="9561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C00000"/>
                </a:solidFill>
              </a:rPr>
              <a:t>STRESS AND PSYCHOSOMATIC DISORDERS</a:t>
            </a:r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/>
          <a:lstStyle/>
          <a:p>
            <a:r>
              <a:rPr lang="en-US" dirty="0"/>
              <a:t>stress alone does not cause or lead to periodontitis in </a:t>
            </a:r>
            <a:r>
              <a:rPr lang="en-US" dirty="0" smtClean="0"/>
              <a:t>the </a:t>
            </a:r>
            <a:r>
              <a:rPr lang="en-IN" dirty="0" smtClean="0"/>
              <a:t>absence </a:t>
            </a:r>
            <a:r>
              <a:rPr lang="en-IN" dirty="0"/>
              <a:t>of periodontal </a:t>
            </a:r>
            <a:r>
              <a:rPr lang="en-IN" dirty="0" smtClean="0"/>
              <a:t>pathogens</a:t>
            </a:r>
          </a:p>
          <a:p>
            <a:r>
              <a:rPr lang="en-IN" dirty="0"/>
              <a:t>impact </a:t>
            </a:r>
            <a:r>
              <a:rPr lang="en-IN" dirty="0" smtClean="0"/>
              <a:t>periodontal </a:t>
            </a:r>
            <a:r>
              <a:rPr lang="en-US" dirty="0" smtClean="0"/>
              <a:t>health </a:t>
            </a:r>
            <a:r>
              <a:rPr lang="en-US" dirty="0"/>
              <a:t>via changes in the </a:t>
            </a:r>
            <a:r>
              <a:rPr lang="en-US" dirty="0" smtClean="0"/>
              <a:t>individual’s: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behavior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through complex interactions </a:t>
            </a:r>
            <a:r>
              <a:rPr lang="en-US" dirty="0"/>
              <a:t>among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nervous, endocrine, and immune systems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ess as a risk factor for periodontal diseases – periobasic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1" y="560832"/>
            <a:ext cx="8601797" cy="54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33" y="335027"/>
            <a:ext cx="8552929" cy="57651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C5E6D"/>
                </a:solidFill>
                <a:latin typeface="Arial-BoldMT"/>
              </a:rPr>
              <a:t>Influence of stress on periodontal therapy </a:t>
            </a:r>
            <a:r>
              <a:rPr lang="en-IN" b="1" dirty="0">
                <a:solidFill>
                  <a:srgbClr val="2C5E6D"/>
                </a:solidFill>
                <a:latin typeface="Arial-BoldMT"/>
              </a:rPr>
              <a:t>outcomes:</a:t>
            </a:r>
          </a:p>
          <a:p>
            <a:r>
              <a:rPr lang="en-IN" sz="2400" dirty="0"/>
              <a:t>Depression might have </a:t>
            </a:r>
            <a:r>
              <a:rPr lang="en-US" sz="2400" dirty="0"/>
              <a:t>a </a:t>
            </a:r>
            <a:r>
              <a:rPr lang="en-US" sz="2400" b="1" dirty="0"/>
              <a:t>negative effect </a:t>
            </a:r>
            <a:r>
              <a:rPr lang="en-US" sz="2400" dirty="0"/>
              <a:t>on periodontal treatment outcomes.</a:t>
            </a:r>
          </a:p>
          <a:p>
            <a:r>
              <a:rPr lang="en-US" sz="2400" dirty="0" smtClean="0"/>
              <a:t>stress </a:t>
            </a:r>
            <a:r>
              <a:rPr lang="en-US" sz="2400" b="1" dirty="0"/>
              <a:t>impairs</a:t>
            </a: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IN" sz="2400" dirty="0" smtClean="0"/>
              <a:t>inflammatory </a:t>
            </a:r>
            <a:r>
              <a:rPr lang="en-IN" sz="2400" dirty="0"/>
              <a:t>response and matrix degradation.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0066"/>
                </a:solidFill>
              </a:rPr>
              <a:t>Psychiatric influence of self-inflicted injury:</a:t>
            </a:r>
          </a:p>
          <a:p>
            <a:r>
              <a:rPr lang="en-US" sz="2400" b="1" dirty="0"/>
              <a:t>Neurotic habits </a:t>
            </a:r>
            <a:r>
              <a:rPr lang="en-US" sz="2400" dirty="0"/>
              <a:t>such as grinding </a:t>
            </a:r>
            <a:r>
              <a:rPr lang="en-US" sz="2400" dirty="0" smtClean="0"/>
              <a:t>or clenching </a:t>
            </a:r>
            <a:r>
              <a:rPr lang="en-US" sz="2400" dirty="0"/>
              <a:t>the teeth, nibbling on foreign objects (e.g., pencils, pipes</a:t>
            </a:r>
            <a:r>
              <a:rPr lang="en-US" sz="2400" dirty="0" smtClean="0"/>
              <a:t>), nail </a:t>
            </a:r>
            <a:r>
              <a:rPr lang="en-US" sz="2400" dirty="0"/>
              <a:t>biting, and excessive use of tobacco are all </a:t>
            </a:r>
            <a:r>
              <a:rPr lang="en-US" sz="2400" b="1" dirty="0"/>
              <a:t>potentially injurious </a:t>
            </a:r>
            <a:r>
              <a:rPr lang="en-US" sz="2400" b="1" dirty="0" smtClean="0"/>
              <a:t>to the </a:t>
            </a:r>
            <a:r>
              <a:rPr lang="en-US" sz="2400" b="1" dirty="0"/>
              <a:t>teeth and the periodontium. </a:t>
            </a:r>
            <a:endParaRPr lang="en-US" sz="2400" b="1" dirty="0" smtClean="0"/>
          </a:p>
          <a:p>
            <a:r>
              <a:rPr lang="en-US" sz="2400" b="1" dirty="0" smtClean="0"/>
              <a:t>Self-inflicted </a:t>
            </a:r>
            <a:r>
              <a:rPr lang="en-US" sz="2400" b="1" dirty="0"/>
              <a:t>gingival injuries</a:t>
            </a:r>
            <a:r>
              <a:rPr lang="en-US" sz="2400" dirty="0"/>
              <a:t>, such </a:t>
            </a:r>
            <a:r>
              <a:rPr lang="en-US" sz="2400" dirty="0" smtClean="0"/>
              <a:t>as gingival </a:t>
            </a:r>
            <a:r>
              <a:rPr lang="en-US" sz="2400" dirty="0"/>
              <a:t>recession, have been described in both children and adults.</a:t>
            </a:r>
          </a:p>
          <a:p>
            <a:r>
              <a:rPr lang="en-US" sz="2400" dirty="0"/>
              <a:t>However, these types of self-inflicted, factitious injuries do not </a:t>
            </a:r>
            <a:r>
              <a:rPr lang="en-US" sz="2400" dirty="0" smtClean="0"/>
              <a:t>appear to </a:t>
            </a:r>
            <a:r>
              <a:rPr lang="en-US" sz="2400" dirty="0"/>
              <a:t>be common among psychiatric patients.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02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39660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rgbClr val="C00000"/>
                </a:solidFill>
              </a:rPr>
              <a:t>MEDICATIONS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9661"/>
            <a:ext cx="7886700" cy="4732211"/>
          </a:xfrm>
        </p:spPr>
        <p:txBody>
          <a:bodyPr>
            <a:normAutofit/>
          </a:bodyPr>
          <a:lstStyle/>
          <a:p>
            <a:r>
              <a:rPr lang="en-IN" b="1" dirty="0" smtClean="0"/>
              <a:t>Bisphosphonates:</a:t>
            </a:r>
          </a:p>
          <a:p>
            <a:pPr lvl="1"/>
            <a:r>
              <a:rPr lang="en-US" dirty="0" smtClean="0"/>
              <a:t>Used to treat cancer and osteoporosis</a:t>
            </a:r>
          </a:p>
          <a:p>
            <a:pPr lvl="1"/>
            <a:r>
              <a:rPr lang="en-US" dirty="0" smtClean="0"/>
              <a:t>Act by: inhibiting </a:t>
            </a:r>
            <a:r>
              <a:rPr lang="en-US" dirty="0" err="1" smtClean="0"/>
              <a:t>osteoclastic</a:t>
            </a:r>
            <a:r>
              <a:rPr lang="en-US" dirty="0" smtClean="0"/>
              <a:t> activity</a:t>
            </a:r>
            <a:r>
              <a:rPr lang="en-US" dirty="0" smtClean="0">
                <a:sym typeface="Wingdings" panose="05000000000000000000" pitchFamily="2" charset="2"/>
              </a:rPr>
              <a:t> less bone resorption, remodeling and turnover.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Bone-sparring or preserving action: hence used to prevent alveolar bone loss &amp; for regeneration. </a:t>
            </a:r>
            <a:endParaRPr lang="en-IN" dirty="0" smtClean="0"/>
          </a:p>
          <a:p>
            <a:r>
              <a:rPr lang="en-US" b="1" dirty="0" smtClean="0"/>
              <a:t>Corticosteroids:</a:t>
            </a:r>
          </a:p>
          <a:p>
            <a:pPr lvl="1"/>
            <a:r>
              <a:rPr lang="en-US" dirty="0" smtClean="0"/>
              <a:t>Systemically </a:t>
            </a:r>
            <a:r>
              <a:rPr lang="en-US" dirty="0" err="1" smtClean="0"/>
              <a:t>admnstrd</a:t>
            </a:r>
            <a:r>
              <a:rPr lang="en-US" dirty="0" smtClean="0"/>
              <a:t> cortisone &amp; adrenocorticotropic hormone</a:t>
            </a:r>
            <a:r>
              <a:rPr lang="en-US" dirty="0" smtClean="0">
                <a:sym typeface="Wingdings" panose="05000000000000000000" pitchFamily="2" charset="2"/>
              </a:rPr>
              <a:t> no effect on periodontal disease.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Prednisone/</a:t>
            </a:r>
            <a:r>
              <a:rPr lang="en-US" dirty="0" err="1" smtClean="0">
                <a:sym typeface="Wingdings" panose="05000000000000000000" pitchFamily="2" charset="2"/>
              </a:rPr>
              <a:t>methylprednisone</a:t>
            </a:r>
            <a:r>
              <a:rPr lang="en-US" dirty="0" smtClean="0">
                <a:sym typeface="Wingdings" panose="05000000000000000000" pitchFamily="2" charset="2"/>
              </a:rPr>
              <a:t> used for immunosuppression </a:t>
            </a:r>
            <a:r>
              <a:rPr lang="en-US" b="1" dirty="0" smtClean="0">
                <a:sym typeface="Wingdings" panose="05000000000000000000" pitchFamily="2" charset="2"/>
              </a:rPr>
              <a:t>less gingival inflammation </a:t>
            </a:r>
            <a:r>
              <a:rPr lang="en-US" dirty="0" smtClean="0">
                <a:sym typeface="Wingdings" panose="05000000000000000000" pitchFamily="2" charset="2"/>
              </a:rPr>
              <a:t>than control subjects with similar amount of plaque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4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400" y="-251656"/>
            <a:ext cx="7886700" cy="1325563"/>
          </a:xfrm>
        </p:spPr>
        <p:txBody>
          <a:bodyPr/>
          <a:lstStyle/>
          <a:p>
            <a:pPr algn="ctr"/>
            <a:r>
              <a:rPr lang="en-IN" b="1" dirty="0" smtClean="0">
                <a:solidFill>
                  <a:srgbClr val="C00000"/>
                </a:solidFill>
              </a:rPr>
              <a:t>OTHER SYSTEMIC CONDITIONS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75" y="851444"/>
            <a:ext cx="8515351" cy="5624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100" b="1" dirty="0" smtClean="0">
                <a:solidFill>
                  <a:srgbClr val="FF0000"/>
                </a:solidFill>
              </a:rPr>
              <a:t>Osteoporosis: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characterized by </a:t>
            </a:r>
            <a:r>
              <a:rPr lang="en-US" sz="2200" b="1" dirty="0"/>
              <a:t>low bone mass </a:t>
            </a:r>
            <a:r>
              <a:rPr lang="en-US" sz="2200" b="1" dirty="0" smtClean="0"/>
              <a:t>and structural </a:t>
            </a:r>
            <a:r>
              <a:rPr lang="en-US" sz="2200" b="1" dirty="0"/>
              <a:t>deterioration </a:t>
            </a:r>
            <a:r>
              <a:rPr lang="en-US" sz="2200" dirty="0"/>
              <a:t>leading to an </a:t>
            </a:r>
            <a:r>
              <a:rPr lang="en-US" sz="2200" b="1" dirty="0"/>
              <a:t>increased risk of bone </a:t>
            </a:r>
            <a:r>
              <a:rPr lang="en-US" sz="2200" b="1" dirty="0" smtClean="0"/>
              <a:t>fracture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increase </a:t>
            </a:r>
            <a:r>
              <a:rPr lang="en-US" sz="2200" dirty="0"/>
              <a:t>with age for both </a:t>
            </a:r>
            <a:r>
              <a:rPr lang="en-US" sz="2200" dirty="0" smtClean="0"/>
              <a:t>men and </a:t>
            </a:r>
            <a:r>
              <a:rPr lang="en-US" sz="2200" dirty="0"/>
              <a:t>women, with </a:t>
            </a:r>
            <a:r>
              <a:rPr lang="en-US" sz="2200" b="1" dirty="0"/>
              <a:t>women being affected earlier than men. </a:t>
            </a:r>
            <a:endParaRPr lang="en-US" sz="2200" b="1" dirty="0" smtClean="0"/>
          </a:p>
          <a:p>
            <a:pPr>
              <a:lnSpc>
                <a:spcPct val="100000"/>
              </a:lnSpc>
            </a:pPr>
            <a:r>
              <a:rPr lang="en-US" sz="2200" dirty="0" smtClean="0"/>
              <a:t>The </a:t>
            </a:r>
            <a:r>
              <a:rPr lang="en-US" sz="2200" b="1" dirty="0"/>
              <a:t>rate </a:t>
            </a:r>
            <a:r>
              <a:rPr lang="en-US" sz="2200" b="1" dirty="0" smtClean="0"/>
              <a:t>of bone </a:t>
            </a:r>
            <a:r>
              <a:rPr lang="en-US" sz="2200" b="1" dirty="0"/>
              <a:t>loss is greatest </a:t>
            </a:r>
            <a:r>
              <a:rPr lang="en-US" sz="2200" dirty="0"/>
              <a:t>for women during the </a:t>
            </a:r>
            <a:r>
              <a:rPr lang="en-US" sz="2200" dirty="0" err="1"/>
              <a:t>perimenopausal</a:t>
            </a:r>
            <a:r>
              <a:rPr lang="en-US" sz="2200" dirty="0"/>
              <a:t> </a:t>
            </a:r>
            <a:r>
              <a:rPr lang="en-US" sz="2200" dirty="0" smtClean="0"/>
              <a:t>years, </a:t>
            </a:r>
            <a:r>
              <a:rPr lang="en-IN" sz="2200" b="1" dirty="0" smtClean="0"/>
              <a:t>when </a:t>
            </a:r>
            <a:r>
              <a:rPr lang="en-IN" sz="2200" b="1" dirty="0" err="1"/>
              <a:t>estrogen</a:t>
            </a:r>
            <a:r>
              <a:rPr lang="en-IN" sz="2200" b="1" dirty="0"/>
              <a:t> levels decrease</a:t>
            </a:r>
            <a:r>
              <a:rPr lang="en-IN" sz="22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IN" sz="2200" dirty="0" smtClean="0"/>
              <a:t>In </a:t>
            </a:r>
            <a:r>
              <a:rPr lang="en-US" sz="2200" dirty="0" smtClean="0"/>
              <a:t>patients </a:t>
            </a:r>
            <a:r>
              <a:rPr lang="en-US" sz="2200" dirty="0"/>
              <a:t>with periodontal disease and concomitant </a:t>
            </a:r>
            <a:r>
              <a:rPr lang="en-US" sz="2200" dirty="0" smtClean="0"/>
              <a:t>postmenopausal osteoporosis</a:t>
            </a:r>
            <a:r>
              <a:rPr lang="en-US" sz="2200" dirty="0"/>
              <a:t>, the possibility exists that the </a:t>
            </a:r>
            <a:r>
              <a:rPr lang="en-US" sz="2200" b="1" dirty="0"/>
              <a:t>lack of estrogen </a:t>
            </a:r>
            <a:r>
              <a:rPr lang="en-US" sz="2200" b="1" dirty="0" smtClean="0"/>
              <a:t>influences the </a:t>
            </a:r>
            <a:r>
              <a:rPr lang="en-US" sz="2200" b="1" dirty="0"/>
              <a:t>activities of bone cells and immune cells in such a way that </a:t>
            </a:r>
            <a:r>
              <a:rPr lang="en-US" sz="2200" b="1" dirty="0" smtClean="0"/>
              <a:t>the progression </a:t>
            </a:r>
            <a:r>
              <a:rPr lang="en-US" sz="2200" b="1" dirty="0"/>
              <a:t>of alveolar bone loss is enhanced. </a:t>
            </a:r>
            <a:endParaRPr lang="en-US" sz="2200" b="1" dirty="0" smtClean="0"/>
          </a:p>
          <a:p>
            <a:pPr>
              <a:lnSpc>
                <a:spcPct val="100000"/>
              </a:lnSpc>
            </a:pPr>
            <a:r>
              <a:rPr lang="en-US" sz="2200" dirty="0" smtClean="0"/>
              <a:t>In </a:t>
            </a:r>
            <a:r>
              <a:rPr lang="en-US" sz="2200" dirty="0"/>
              <a:t>fact, there </a:t>
            </a:r>
            <a:r>
              <a:rPr lang="en-US" sz="2200" dirty="0" smtClean="0"/>
              <a:t>are numerous </a:t>
            </a:r>
            <a:r>
              <a:rPr lang="en-US" sz="2200" dirty="0"/>
              <a:t>studies that report less risk for tooth loss and </a:t>
            </a:r>
            <a:r>
              <a:rPr lang="en-US" sz="2200" dirty="0" smtClean="0"/>
              <a:t>improved oral </a:t>
            </a:r>
            <a:r>
              <a:rPr lang="en-US" sz="2200" dirty="0"/>
              <a:t>health among postmenopausal women receiving </a:t>
            </a:r>
            <a:r>
              <a:rPr lang="en-US" sz="2200" b="1" dirty="0" smtClean="0"/>
              <a:t>hormone replacement therapy.</a:t>
            </a:r>
            <a:endParaRPr lang="en-I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17" y="227341"/>
            <a:ext cx="7886700" cy="649481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Congenital heart </a:t>
            </a:r>
            <a:r>
              <a:rPr lang="en-IN" sz="3600" b="1" dirty="0" smtClean="0">
                <a:solidFill>
                  <a:srgbClr val="FF0000"/>
                </a:solidFill>
              </a:rPr>
              <a:t>disease: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30" y="876822"/>
            <a:ext cx="8653136" cy="435133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Characterized by defects in heart/ blood vessels/ both</a:t>
            </a:r>
            <a:r>
              <a:rPr lang="en-US" sz="2000" dirty="0" smtClean="0">
                <a:sym typeface="Wingdings" panose="05000000000000000000" pitchFamily="2" charset="2"/>
              </a:rPr>
              <a:t> return of </a:t>
            </a:r>
            <a:r>
              <a:rPr lang="en-US" sz="2000" b="1" dirty="0" smtClean="0">
                <a:sym typeface="Wingdings" panose="05000000000000000000" pitchFamily="2" charset="2"/>
              </a:rPr>
              <a:t>poorly oxygenated blood to systemic circulation</a:t>
            </a:r>
            <a:r>
              <a:rPr lang="en-US" sz="2000" dirty="0" smtClean="0">
                <a:sym typeface="Wingdings" panose="05000000000000000000" pitchFamily="2" charset="2"/>
              </a:rPr>
              <a:t> chronic </a:t>
            </a:r>
            <a:r>
              <a:rPr lang="en-US" sz="2000" b="1" dirty="0" smtClean="0">
                <a:sym typeface="Wingdings" panose="05000000000000000000" pitchFamily="2" charset="2"/>
              </a:rPr>
              <a:t>hypoxia</a:t>
            </a:r>
            <a:r>
              <a:rPr lang="en-US" sz="2000" dirty="0" smtClean="0">
                <a:sym typeface="Wingdings" panose="05000000000000000000" pitchFamily="2" charset="2"/>
              </a:rPr>
              <a:t> polycythemia &amp; </a:t>
            </a:r>
            <a:r>
              <a:rPr lang="en-US" sz="2000" dirty="0" err="1" smtClean="0">
                <a:sym typeface="Wingdings" panose="05000000000000000000" pitchFamily="2" charset="2"/>
              </a:rPr>
              <a:t>incrsd</a:t>
            </a:r>
            <a:r>
              <a:rPr lang="en-US" sz="2000" dirty="0" smtClean="0">
                <a:sym typeface="Wingdings" panose="05000000000000000000" pitchFamily="2" charset="2"/>
              </a:rPr>
              <a:t> risk of </a:t>
            </a:r>
            <a:r>
              <a:rPr lang="en-US" sz="2000" b="1" dirty="0" smtClean="0">
                <a:sym typeface="Wingdings" panose="05000000000000000000" pitchFamily="2" charset="2"/>
              </a:rPr>
              <a:t>infective endocarditis </a:t>
            </a:r>
            <a:r>
              <a:rPr lang="en-US" sz="2000" dirty="0" smtClean="0">
                <a:sym typeface="Wingdings" panose="05000000000000000000" pitchFamily="2" charset="2"/>
              </a:rPr>
              <a:t>due to turbulent blood flow</a:t>
            </a:r>
          </a:p>
          <a:p>
            <a:r>
              <a:rPr lang="en-US" sz="2000" b="1" dirty="0" smtClean="0"/>
              <a:t>Findings: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cyanosis of oral mucosa &amp; lips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Delayed teeth eruption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Enamel hypoplasia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Teeth</a:t>
            </a:r>
            <a:r>
              <a:rPr lang="en-US" sz="2000" dirty="0">
                <a:sym typeface="Wingdings" panose="05000000000000000000" pitchFamily="2" charset="2"/>
              </a:rPr>
              <a:t> bluish-white appearance with an increased pulp </a:t>
            </a:r>
            <a:r>
              <a:rPr lang="en-US" sz="2000" dirty="0" smtClean="0">
                <a:sym typeface="Wingdings" panose="05000000000000000000" pitchFamily="2" charset="2"/>
              </a:rPr>
              <a:t>vascular volume.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ym typeface="Wingdings" panose="05000000000000000000" pitchFamily="2" charset="2"/>
              </a:rPr>
              <a:t>Severe caries &amp; periodontitis (mostly related to poor oral hygiene)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r>
              <a:rPr lang="en-IN" sz="2000" b="1" dirty="0">
                <a:solidFill>
                  <a:srgbClr val="7030A0"/>
                </a:solidFill>
              </a:rPr>
              <a:t>Tetralogy of </a:t>
            </a:r>
            <a:r>
              <a:rPr lang="en-IN" sz="2000" b="1" dirty="0" err="1" smtClean="0">
                <a:solidFill>
                  <a:srgbClr val="7030A0"/>
                </a:solidFill>
              </a:rPr>
              <a:t>fallot</a:t>
            </a:r>
            <a:r>
              <a:rPr lang="en-IN" sz="2000" b="1" dirty="0" smtClean="0">
                <a:solidFill>
                  <a:srgbClr val="7030A0"/>
                </a:solidFill>
              </a:rPr>
              <a:t>: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purplish-red discoloration of the lips and the gingiva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000" dirty="0" smtClean="0"/>
              <a:t>Severe marginal </a:t>
            </a:r>
            <a:r>
              <a:rPr lang="en-US" sz="2000" dirty="0"/>
              <a:t>gingivitis and periodontal destruction have been </a:t>
            </a:r>
            <a:r>
              <a:rPr lang="en-US" sz="2000" dirty="0" smtClean="0"/>
              <a:t>reported. </a:t>
            </a:r>
          </a:p>
          <a:p>
            <a:endParaRPr lang="en-US" sz="2000" b="1" dirty="0"/>
          </a:p>
          <a:p>
            <a:r>
              <a:rPr lang="en-IN" sz="2000" b="1" dirty="0" err="1" smtClean="0">
                <a:solidFill>
                  <a:srgbClr val="FF0066"/>
                </a:solidFill>
              </a:rPr>
              <a:t>Eisenmenger</a:t>
            </a:r>
            <a:r>
              <a:rPr lang="en-IN" sz="2000" b="1" dirty="0" smtClean="0">
                <a:solidFill>
                  <a:srgbClr val="FF0066"/>
                </a:solidFill>
              </a:rPr>
              <a:t> syndrome: </a:t>
            </a:r>
            <a:r>
              <a:rPr lang="en-US" sz="2000" b="1" dirty="0"/>
              <a:t>Cyanosis of the lips, cheeks, </a:t>
            </a:r>
            <a:r>
              <a:rPr lang="en-US" sz="2000" b="1" dirty="0" smtClean="0"/>
              <a:t>and buccal </a:t>
            </a:r>
            <a:r>
              <a:rPr lang="en-US" sz="2000" b="1" dirty="0"/>
              <a:t>mucous </a:t>
            </a:r>
            <a:r>
              <a:rPr lang="en-US" sz="2000" dirty="0"/>
              <a:t>membranes is observed in these patients, but it </a:t>
            </a:r>
            <a:r>
              <a:rPr lang="en-US" sz="2000" dirty="0" smtClean="0"/>
              <a:t>is much </a:t>
            </a:r>
            <a:r>
              <a:rPr lang="en-US" sz="2000" dirty="0"/>
              <a:t>less severe than in those with tetralogy of </a:t>
            </a:r>
            <a:r>
              <a:rPr lang="en-US" sz="2000" dirty="0" err="1"/>
              <a:t>Fallot</a:t>
            </a:r>
            <a:r>
              <a:rPr lang="en-US" sz="2000" dirty="0"/>
              <a:t>. </a:t>
            </a:r>
            <a:r>
              <a:rPr lang="en-US" sz="2000" b="1" dirty="0" smtClean="0"/>
              <a:t>Severe</a:t>
            </a:r>
            <a:r>
              <a:rPr lang="en-US" sz="2000" dirty="0" smtClean="0"/>
              <a:t>, </a:t>
            </a:r>
            <a:r>
              <a:rPr lang="en-US" sz="2000" b="1" dirty="0" smtClean="0"/>
              <a:t>generalized </a:t>
            </a:r>
            <a:r>
              <a:rPr lang="en-US" sz="2000" b="1" dirty="0"/>
              <a:t>periodontitis</a:t>
            </a:r>
            <a:r>
              <a:rPr lang="en-US" sz="2000" dirty="0"/>
              <a:t> has been reported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8952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671"/>
            <a:ext cx="7886700" cy="823594"/>
          </a:xfrm>
        </p:spPr>
        <p:txBody>
          <a:bodyPr>
            <a:normAutofit/>
          </a:bodyPr>
          <a:lstStyle/>
          <a:p>
            <a:r>
              <a:rPr lang="en-IN" sz="4000" b="1" dirty="0" err="1" smtClean="0">
                <a:solidFill>
                  <a:srgbClr val="FF0000"/>
                </a:solidFill>
              </a:rPr>
              <a:t>Hypophosphatasia</a:t>
            </a:r>
            <a:r>
              <a:rPr lang="en-IN" sz="4000" b="1" dirty="0" smtClean="0">
                <a:solidFill>
                  <a:srgbClr val="FF0000"/>
                </a:solidFill>
              </a:rPr>
              <a:t>: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6" y="969265"/>
            <a:ext cx="8194277" cy="4351338"/>
          </a:xfrm>
        </p:spPr>
        <p:txBody>
          <a:bodyPr>
            <a:normAutofit/>
          </a:bodyPr>
          <a:lstStyle/>
          <a:p>
            <a:r>
              <a:rPr lang="en-US" sz="2200" dirty="0"/>
              <a:t>rare familial skeletal disease that </a:t>
            </a:r>
            <a:r>
              <a:rPr lang="en-US" sz="2200" dirty="0" smtClean="0"/>
              <a:t>is characterized </a:t>
            </a:r>
            <a:r>
              <a:rPr lang="en-US" sz="2200" dirty="0"/>
              <a:t>by </a:t>
            </a:r>
            <a:r>
              <a:rPr lang="en-US" sz="2200" b="1" dirty="0"/>
              <a:t>rickets, poor cranial bone formation, </a:t>
            </a:r>
            <a:r>
              <a:rPr lang="en-US" sz="2200" b="1" dirty="0" err="1" smtClean="0"/>
              <a:t>craniostenosis</a:t>
            </a:r>
            <a:r>
              <a:rPr lang="en-US" sz="2200" b="1" dirty="0" smtClean="0"/>
              <a:t>, </a:t>
            </a:r>
            <a:r>
              <a:rPr lang="en-US" sz="2200" dirty="0" smtClean="0"/>
              <a:t>and </a:t>
            </a:r>
            <a:r>
              <a:rPr lang="en-US" sz="2200" dirty="0"/>
              <a:t>the </a:t>
            </a:r>
            <a:endParaRPr lang="en-US" sz="2200" dirty="0" smtClean="0"/>
          </a:p>
          <a:p>
            <a:r>
              <a:rPr lang="en-US" sz="2200" b="1" dirty="0" smtClean="0"/>
              <a:t>premature </a:t>
            </a:r>
            <a:r>
              <a:rPr lang="en-US" sz="2200" b="1" dirty="0"/>
              <a:t>loss of the primary teeth</a:t>
            </a:r>
            <a:r>
              <a:rPr lang="en-US" sz="2200" dirty="0"/>
              <a:t>, particularly the incisors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Teeth are lost with </a:t>
            </a:r>
            <a:r>
              <a:rPr lang="en-US" sz="2200" b="1" dirty="0"/>
              <a:t>no clinical evidence of gingival </a:t>
            </a:r>
            <a:r>
              <a:rPr lang="en-US" sz="2200" b="1" dirty="0" smtClean="0"/>
              <a:t>inflammation, and </a:t>
            </a:r>
            <a:r>
              <a:rPr lang="en-US" sz="2200" b="1" dirty="0"/>
              <a:t>they show </a:t>
            </a:r>
            <a:r>
              <a:rPr lang="en-US" sz="2200" b="1" dirty="0">
                <a:solidFill>
                  <a:srgbClr val="FF0066"/>
                </a:solidFill>
              </a:rPr>
              <a:t>reduced cementum formation</a:t>
            </a:r>
            <a:r>
              <a:rPr lang="en-US" sz="2200" dirty="0">
                <a:solidFill>
                  <a:srgbClr val="FF0066"/>
                </a:solidFill>
              </a:rPr>
              <a:t>. </a:t>
            </a:r>
            <a:endParaRPr lang="en-US" sz="2200" dirty="0" smtClean="0">
              <a:solidFill>
                <a:srgbClr val="FF0066"/>
              </a:solidFill>
            </a:endParaRPr>
          </a:p>
          <a:p>
            <a:r>
              <a:rPr lang="en-US" sz="2200" dirty="0" smtClean="0"/>
              <a:t>In </a:t>
            </a:r>
            <a:r>
              <a:rPr lang="en-US" sz="2200" dirty="0"/>
              <a:t>patients </a:t>
            </a:r>
            <a:r>
              <a:rPr lang="en-US" sz="2200" dirty="0" smtClean="0"/>
              <a:t>with minimal </a:t>
            </a:r>
            <a:r>
              <a:rPr lang="en-US" sz="2200" dirty="0"/>
              <a:t>bone abnormalities, the premature loss of the </a:t>
            </a:r>
            <a:r>
              <a:rPr lang="en-US" sz="2200" dirty="0" smtClean="0"/>
              <a:t>deciduous teeth </a:t>
            </a:r>
            <a:r>
              <a:rPr lang="en-US" sz="2200" dirty="0"/>
              <a:t>may be the only symptom of </a:t>
            </a:r>
            <a:r>
              <a:rPr lang="en-US" sz="2200" dirty="0" err="1"/>
              <a:t>hypophosphatasia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In adolescents, this </a:t>
            </a:r>
            <a:r>
              <a:rPr lang="en-US" sz="2200" dirty="0"/>
              <a:t>disease resembles </a:t>
            </a:r>
            <a:r>
              <a:rPr lang="en-US" sz="2200" b="1" dirty="0">
                <a:solidFill>
                  <a:srgbClr val="FF0066"/>
                </a:solidFill>
              </a:rPr>
              <a:t>localized juvenile (aggressive) periodontitis</a:t>
            </a:r>
            <a:endParaRPr lang="en-IN" sz="2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41882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FF0000"/>
                </a:solidFill>
              </a:rPr>
              <a:t>Metal </a:t>
            </a:r>
            <a:r>
              <a:rPr lang="en-IN" sz="4000" b="1" dirty="0" smtClean="0">
                <a:solidFill>
                  <a:srgbClr val="FF0000"/>
                </a:solidFill>
              </a:rPr>
              <a:t>intoxication: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90" y="84188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Bismuth </a:t>
            </a:r>
            <a:r>
              <a:rPr lang="en-IN" b="1" dirty="0" smtClean="0"/>
              <a:t>intoxication:</a:t>
            </a:r>
          </a:p>
          <a:p>
            <a:r>
              <a:rPr lang="en-US" sz="2200" b="1" dirty="0"/>
              <a:t>ulcerative </a:t>
            </a:r>
            <a:r>
              <a:rPr lang="en-US" sz="2200" b="1" dirty="0" err="1"/>
              <a:t>gingivostomatitis</a:t>
            </a:r>
            <a:r>
              <a:rPr lang="en-US" sz="2200" dirty="0"/>
              <a:t>, generally with </a:t>
            </a:r>
            <a:r>
              <a:rPr lang="en-US" sz="2200" b="1" dirty="0"/>
              <a:t>pigmentation</a:t>
            </a:r>
            <a:r>
              <a:rPr lang="en-US" sz="2200" dirty="0"/>
              <a:t> </a:t>
            </a:r>
            <a:r>
              <a:rPr lang="en-US" sz="2200" dirty="0" smtClean="0"/>
              <a:t>and accompanied </a:t>
            </a:r>
            <a:r>
              <a:rPr lang="en-US" sz="2200" dirty="0"/>
              <a:t>by a </a:t>
            </a:r>
            <a:r>
              <a:rPr lang="en-US" sz="2200" b="1" dirty="0"/>
              <a:t>metallic taste and burning sensation </a:t>
            </a:r>
            <a:r>
              <a:rPr lang="en-US" sz="2200" dirty="0"/>
              <a:t>of the </a:t>
            </a:r>
            <a:r>
              <a:rPr lang="en-US" sz="2200" dirty="0" smtClean="0"/>
              <a:t>oral mucosa</a:t>
            </a:r>
            <a:r>
              <a:rPr lang="en-US" sz="2200" dirty="0"/>
              <a:t>. The tongue may be sore and </a:t>
            </a:r>
            <a:r>
              <a:rPr lang="en-US" sz="2200" dirty="0" smtClean="0"/>
              <a:t>inflamed</a:t>
            </a:r>
          </a:p>
          <a:p>
            <a:r>
              <a:rPr lang="en-US" sz="2200" dirty="0"/>
              <a:t>Bismuth </a:t>
            </a:r>
            <a:r>
              <a:rPr lang="en-US" sz="2200" dirty="0" smtClean="0"/>
              <a:t>pigmentation: </a:t>
            </a:r>
            <a:r>
              <a:rPr lang="en-US" sz="2200" b="1" dirty="0" smtClean="0"/>
              <a:t>narrow</a:t>
            </a:r>
            <a:r>
              <a:rPr lang="en-US" sz="2200" b="1" dirty="0"/>
              <a:t>, bluish-black discoloration of the gingival margin in areas </a:t>
            </a:r>
            <a:r>
              <a:rPr lang="en-US" sz="2200" b="1" dirty="0" smtClean="0"/>
              <a:t>of </a:t>
            </a:r>
            <a:r>
              <a:rPr lang="en-IN" sz="2200" b="1" dirty="0" err="1" smtClean="0"/>
              <a:t>preexisting</a:t>
            </a:r>
            <a:r>
              <a:rPr lang="en-IN" sz="2200" b="1" dirty="0" smtClean="0"/>
              <a:t> </a:t>
            </a:r>
            <a:r>
              <a:rPr lang="en-IN" sz="2200" b="1" dirty="0"/>
              <a:t>gingival inflammation </a:t>
            </a:r>
          </a:p>
          <a:p>
            <a:r>
              <a:rPr lang="en-US" sz="2200" dirty="0" smtClean="0"/>
              <a:t>results </a:t>
            </a:r>
            <a:r>
              <a:rPr lang="en-US" sz="2200" dirty="0"/>
              <a:t>from the </a:t>
            </a:r>
            <a:r>
              <a:rPr lang="en-US" sz="2200" b="1" dirty="0"/>
              <a:t>precipitation of particles of bismuth sulfide </a:t>
            </a:r>
            <a:r>
              <a:rPr lang="en-US" sz="2200" b="1" dirty="0" smtClean="0"/>
              <a:t>associated with </a:t>
            </a:r>
            <a:r>
              <a:rPr lang="en-US" sz="2200" b="1" dirty="0"/>
              <a:t>vascular changes in inflammation; </a:t>
            </a:r>
            <a:r>
              <a:rPr lang="en-US" sz="2200" dirty="0"/>
              <a:t>it is not evidence </a:t>
            </a:r>
            <a:r>
              <a:rPr lang="en-US" sz="2200" dirty="0" smtClean="0"/>
              <a:t>of intoxication </a:t>
            </a:r>
            <a:r>
              <a:rPr lang="en-US" sz="2200" dirty="0"/>
              <a:t>but simply indicates the presence of bismuth in </a:t>
            </a:r>
            <a:r>
              <a:rPr lang="en-US" sz="2200" dirty="0" smtClean="0"/>
              <a:t>the bloodstream</a:t>
            </a:r>
            <a:r>
              <a:rPr lang="en-US" sz="2200" dirty="0"/>
              <a:t>. </a:t>
            </a:r>
            <a:endParaRPr lang="en-US" sz="2200" dirty="0" smtClean="0"/>
          </a:p>
        </p:txBody>
      </p:sp>
      <p:pic>
        <p:nvPicPr>
          <p:cNvPr id="5122" name="Picture 2" descr="Pigmented lesions of the oral mucosa Flashcards - Cram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68" y="4622661"/>
            <a:ext cx="3347413" cy="202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500" y="122085"/>
            <a:ext cx="865313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3600" b="1" dirty="0"/>
              <a:t>Lead intoxication</a:t>
            </a:r>
          </a:p>
          <a:p>
            <a:r>
              <a:rPr lang="en-US" sz="2400" dirty="0"/>
              <a:t>Lead is slowly absorbed, and toxic symptoms are not </a:t>
            </a:r>
            <a:r>
              <a:rPr lang="en-US" sz="2400" dirty="0" smtClean="0"/>
              <a:t>particularly definitive </a:t>
            </a:r>
            <a:r>
              <a:rPr lang="en-US" sz="2400" dirty="0"/>
              <a:t>when they do occur. </a:t>
            </a:r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is a </a:t>
            </a:r>
            <a:r>
              <a:rPr lang="en-US" sz="2400" b="1" dirty="0"/>
              <a:t>pallor</a:t>
            </a:r>
            <a:r>
              <a:rPr lang="en-US" sz="2400" dirty="0"/>
              <a:t> of the face and </a:t>
            </a:r>
            <a:r>
              <a:rPr lang="en-US" sz="2400" dirty="0" smtClean="0"/>
              <a:t>lips and </a:t>
            </a:r>
            <a:r>
              <a:rPr lang="en-US" sz="2400" b="1" dirty="0"/>
              <a:t>gastrointestinal symptoms that consist of nausea, vomiting, </a:t>
            </a:r>
            <a:r>
              <a:rPr lang="en-US" sz="2400" b="1" dirty="0" smtClean="0"/>
              <a:t>loss of </a:t>
            </a:r>
            <a:r>
              <a:rPr lang="en-US" sz="2400" b="1" dirty="0"/>
              <a:t>appetite, and abdominal colic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Peripheral </a:t>
            </a:r>
            <a:r>
              <a:rPr lang="en-US" sz="2400" dirty="0"/>
              <a:t>neuritis, </a:t>
            </a:r>
            <a:r>
              <a:rPr lang="en-US" sz="2400" dirty="0" err="1" smtClean="0"/>
              <a:t>psychologic</a:t>
            </a:r>
            <a:r>
              <a:rPr lang="en-US" sz="2400" dirty="0" smtClean="0"/>
              <a:t> disorders</a:t>
            </a:r>
            <a:r>
              <a:rPr lang="en-US" sz="2400" dirty="0"/>
              <a:t>, and encephalitis have been reported. </a:t>
            </a:r>
            <a:endParaRPr lang="en-US" sz="2400" dirty="0" smtClean="0"/>
          </a:p>
          <a:p>
            <a:r>
              <a:rPr lang="en-US" sz="2400" dirty="0" smtClean="0"/>
              <a:t>Oral </a:t>
            </a:r>
            <a:r>
              <a:rPr lang="en-US" sz="2400" dirty="0"/>
              <a:t>signs </a:t>
            </a:r>
            <a:r>
              <a:rPr lang="en-US" sz="2400" dirty="0" smtClean="0"/>
              <a:t>include </a:t>
            </a:r>
            <a:r>
              <a:rPr lang="en-US" sz="2400" b="1" dirty="0" smtClean="0"/>
              <a:t>salivation</a:t>
            </a:r>
            <a:r>
              <a:rPr lang="en-US" sz="2400" b="1" dirty="0"/>
              <a:t>, coated tongue, a peculiar sweetish taste, </a:t>
            </a:r>
            <a:r>
              <a:rPr lang="en-US" sz="2400" b="1" dirty="0" smtClean="0"/>
              <a:t>gingival pigmentation</a:t>
            </a:r>
            <a:r>
              <a:rPr lang="en-US" sz="2400" b="1" dirty="0"/>
              <a:t>, and ulceration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b="1" dirty="0" smtClean="0"/>
              <a:t>Gingival </a:t>
            </a:r>
            <a:r>
              <a:rPr lang="en-US" sz="2400" b="1" dirty="0"/>
              <a:t>pigmentation is </a:t>
            </a:r>
            <a:r>
              <a:rPr lang="en-US" sz="2400" b="1" dirty="0" smtClean="0"/>
              <a:t>linear (</a:t>
            </a:r>
            <a:r>
              <a:rPr lang="en-US" sz="2400" b="1" dirty="0" err="1" smtClean="0"/>
              <a:t>Burtonian</a:t>
            </a:r>
            <a:r>
              <a:rPr lang="en-US" sz="2400" b="1" dirty="0" smtClean="0"/>
              <a:t> </a:t>
            </a:r>
            <a:r>
              <a:rPr lang="en-US" sz="2400" b="1" dirty="0"/>
              <a:t>line), steel gray, and associated with local inflammation</a:t>
            </a:r>
            <a:r>
              <a:rPr lang="en-US" sz="2400" dirty="0"/>
              <a:t>.</a:t>
            </a:r>
          </a:p>
          <a:p>
            <a:r>
              <a:rPr lang="en-US" sz="2400" dirty="0"/>
              <a:t>Oral signs may occur without toxic symptoms</a:t>
            </a:r>
            <a:endParaRPr lang="en-IN" sz="2400" dirty="0"/>
          </a:p>
        </p:txBody>
      </p:sp>
      <p:pic>
        <p:nvPicPr>
          <p:cNvPr id="6146" name="Picture 2" descr="Figure 13 from Pigmented lesions of the oral mucosa and perioral tissues: a  flow-chart for the diagnosis and some recommendations for the management. | 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92" y="4473423"/>
            <a:ext cx="3186090" cy="225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15" y="522918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3400" b="1" dirty="0"/>
              <a:t>Mercury intoxication</a:t>
            </a:r>
          </a:p>
          <a:p>
            <a:r>
              <a:rPr lang="en-US" sz="2200" dirty="0"/>
              <a:t>Mercury intoxication is characterized by </a:t>
            </a:r>
            <a:r>
              <a:rPr lang="en-US" sz="2200" b="1" dirty="0"/>
              <a:t>headache, </a:t>
            </a:r>
            <a:r>
              <a:rPr lang="en-US" sz="2200" b="1" dirty="0" smtClean="0"/>
              <a:t>insomnia, cardiovascular symptoms, pronounced salivation (</a:t>
            </a:r>
            <a:r>
              <a:rPr lang="en-US" sz="2200" b="1" dirty="0" err="1" smtClean="0"/>
              <a:t>ptyalism</a:t>
            </a:r>
            <a:r>
              <a:rPr lang="en-US" sz="2200" b="1" dirty="0" smtClean="0"/>
              <a:t>), and a </a:t>
            </a:r>
            <a:r>
              <a:rPr lang="en-US" sz="2200" b="1" dirty="0"/>
              <a:t>metallic taste. </a:t>
            </a:r>
            <a:endParaRPr lang="en-US" sz="2200" b="1" dirty="0" smtClean="0"/>
          </a:p>
          <a:p>
            <a:r>
              <a:rPr lang="en-US" sz="2200" dirty="0" smtClean="0"/>
              <a:t>Gingival </a:t>
            </a:r>
            <a:r>
              <a:rPr lang="en-US" sz="2200" dirty="0"/>
              <a:t>pigmentation in </a:t>
            </a:r>
            <a:r>
              <a:rPr lang="en-US" sz="2200" b="1" dirty="0"/>
              <a:t>linear form results </a:t>
            </a:r>
            <a:r>
              <a:rPr lang="en-US" sz="2200" dirty="0"/>
              <a:t>from </a:t>
            </a:r>
            <a:r>
              <a:rPr lang="en-US" sz="2200" dirty="0" smtClean="0"/>
              <a:t>the deposition </a:t>
            </a:r>
            <a:r>
              <a:rPr lang="en-US" sz="2200" dirty="0"/>
              <a:t>of </a:t>
            </a:r>
            <a:r>
              <a:rPr lang="en-US" sz="2200" b="1" dirty="0"/>
              <a:t>mercuric sulfide. </a:t>
            </a:r>
            <a:endParaRPr lang="en-US" sz="2200" b="1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chemical also acts as an </a:t>
            </a:r>
            <a:r>
              <a:rPr lang="en-US" sz="2200" b="1" dirty="0" smtClean="0"/>
              <a:t>irritant</a:t>
            </a:r>
            <a:r>
              <a:rPr lang="en-US" sz="2200" dirty="0" smtClean="0"/>
              <a:t>, which </a:t>
            </a:r>
            <a:r>
              <a:rPr lang="en-US" sz="2200" b="1" dirty="0"/>
              <a:t>accentuates</a:t>
            </a:r>
            <a:r>
              <a:rPr lang="en-US" sz="2200" dirty="0"/>
              <a:t> the preexisting </a:t>
            </a:r>
            <a:r>
              <a:rPr lang="en-US" sz="2200" b="1" dirty="0"/>
              <a:t>inflammation</a:t>
            </a:r>
            <a:r>
              <a:rPr lang="en-US" sz="2200" dirty="0"/>
              <a:t> and often leads </a:t>
            </a:r>
            <a:r>
              <a:rPr lang="en-US" sz="2200" dirty="0" smtClean="0"/>
              <a:t>to notable </a:t>
            </a:r>
            <a:r>
              <a:rPr lang="en-US" sz="2200" b="1" dirty="0"/>
              <a:t>ulceration</a:t>
            </a:r>
            <a:r>
              <a:rPr lang="en-US" sz="2200" dirty="0"/>
              <a:t> of the gingiva and the adjacent mucosa as well </a:t>
            </a:r>
            <a:r>
              <a:rPr lang="en-US" sz="2200" dirty="0" smtClean="0"/>
              <a:t>as the </a:t>
            </a:r>
            <a:r>
              <a:rPr lang="en-US" sz="2200" b="1" dirty="0"/>
              <a:t>destruction</a:t>
            </a:r>
            <a:r>
              <a:rPr lang="en-US" sz="2200" dirty="0"/>
              <a:t> of the underlying bone. </a:t>
            </a:r>
            <a:endParaRPr lang="en-US" sz="2200" dirty="0" smtClean="0"/>
          </a:p>
          <a:p>
            <a:r>
              <a:rPr lang="en-US" sz="2200" dirty="0" smtClean="0"/>
              <a:t>Mercurial </a:t>
            </a:r>
            <a:r>
              <a:rPr lang="en-US" sz="2200" dirty="0"/>
              <a:t>pigmentation of </a:t>
            </a:r>
            <a:r>
              <a:rPr lang="en-US" sz="2200" dirty="0" smtClean="0"/>
              <a:t>the gingiva </a:t>
            </a:r>
            <a:r>
              <a:rPr lang="en-US" sz="2200" dirty="0"/>
              <a:t>also occurs in areas of local irritation in patients </a:t>
            </a:r>
            <a:r>
              <a:rPr lang="en-US" sz="2200" dirty="0" smtClean="0"/>
              <a:t>without </a:t>
            </a:r>
            <a:r>
              <a:rPr lang="en-IN" sz="2200" dirty="0" smtClean="0"/>
              <a:t>symptoms </a:t>
            </a:r>
            <a:r>
              <a:rPr lang="en-IN" sz="2200" dirty="0"/>
              <a:t>of intoxication</a:t>
            </a:r>
          </a:p>
        </p:txBody>
      </p:sp>
    </p:spTree>
    <p:extLst>
      <p:ext uri="{BB962C8B-B14F-4D97-AF65-F5344CB8AC3E}">
        <p14:creationId xmlns:p14="http://schemas.microsoft.com/office/powerpoint/2010/main" val="9462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47" y="202289"/>
            <a:ext cx="7886700" cy="687060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Diabetes mellitus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89" y="889349"/>
            <a:ext cx="8527877" cy="54519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complex </a:t>
            </a:r>
            <a:r>
              <a:rPr lang="en-IN" sz="2200" b="1" dirty="0"/>
              <a:t>metabolic </a:t>
            </a:r>
            <a:r>
              <a:rPr lang="en-IN" sz="2200" b="1" dirty="0" smtClean="0"/>
              <a:t>disorder </a:t>
            </a:r>
            <a:r>
              <a:rPr lang="en-IN" sz="2200" dirty="0" smtClean="0"/>
              <a:t>characterized </a:t>
            </a:r>
            <a:r>
              <a:rPr lang="en-IN" sz="2200" dirty="0"/>
              <a:t>by chronic </a:t>
            </a:r>
            <a:r>
              <a:rPr lang="en-IN" sz="2200" dirty="0" err="1" smtClean="0"/>
              <a:t>hyperglycemia</a:t>
            </a:r>
            <a:r>
              <a:rPr lang="en-IN" sz="2200" dirty="0" smtClean="0">
                <a:sym typeface="Wingdings" panose="05000000000000000000" pitchFamily="2" charset="2"/>
              </a:rPr>
              <a:t> </a:t>
            </a:r>
            <a:r>
              <a:rPr lang="en-US" sz="2200" b="1" dirty="0" smtClean="0"/>
              <a:t>high blood glucose levels</a:t>
            </a:r>
            <a:r>
              <a:rPr lang="en-US" sz="2200" dirty="0" smtClean="0"/>
              <a:t> and the excretion </a:t>
            </a:r>
            <a:r>
              <a:rPr lang="en-US" sz="2200" dirty="0"/>
              <a:t>of sugar in the urine</a:t>
            </a:r>
            <a:r>
              <a:rPr 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Types: I &amp; II</a:t>
            </a:r>
          </a:p>
          <a:p>
            <a:pPr>
              <a:lnSpc>
                <a:spcPct val="150000"/>
              </a:lnSpc>
            </a:pPr>
            <a:r>
              <a:rPr lang="en-IN" sz="2200" b="1" dirty="0" smtClean="0"/>
              <a:t>Uncontrolled </a:t>
            </a:r>
            <a:r>
              <a:rPr lang="en-IN" sz="2200" b="1" dirty="0"/>
              <a:t>diabetes </a:t>
            </a:r>
            <a:r>
              <a:rPr lang="en-IN" sz="2200" dirty="0"/>
              <a:t>(</a:t>
            </a:r>
            <a:r>
              <a:rPr lang="en-IN" sz="2200" dirty="0" smtClean="0"/>
              <a:t>chronic </a:t>
            </a:r>
            <a:r>
              <a:rPr lang="en-US" sz="2200" dirty="0" smtClean="0"/>
              <a:t>hyperglycemia</a:t>
            </a:r>
            <a:r>
              <a:rPr lang="en-US" sz="2200" dirty="0"/>
              <a:t>) is associated with several </a:t>
            </a:r>
            <a:r>
              <a:rPr lang="en-US" sz="2200" b="1" dirty="0"/>
              <a:t>long-term </a:t>
            </a:r>
            <a:r>
              <a:rPr lang="en-US" sz="2200" b="1" dirty="0" smtClean="0"/>
              <a:t>complications</a:t>
            </a:r>
            <a:r>
              <a:rPr lang="en-US" sz="2200" dirty="0" smtClean="0"/>
              <a:t>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 err="1" smtClean="0"/>
              <a:t>microvascular</a:t>
            </a:r>
            <a:r>
              <a:rPr lang="en-US" sz="2200" b="1" dirty="0" smtClean="0"/>
              <a:t> </a:t>
            </a:r>
            <a:r>
              <a:rPr lang="en-US" sz="2200" b="1" dirty="0"/>
              <a:t>diseases </a:t>
            </a:r>
            <a:r>
              <a:rPr lang="en-US" sz="2200" dirty="0"/>
              <a:t>(retinopathy, nephropathy, </a:t>
            </a:r>
            <a:r>
              <a:rPr lang="en-US" sz="2200" dirty="0" smtClean="0"/>
              <a:t>or neuropathy</a:t>
            </a:r>
            <a:r>
              <a:rPr lang="en-US" sz="2200" dirty="0"/>
              <a:t>), </a:t>
            </a:r>
            <a:endParaRPr lang="en-US" sz="2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 err="1" smtClean="0"/>
              <a:t>macrovascular</a:t>
            </a:r>
            <a:r>
              <a:rPr lang="en-US" sz="2200" b="1" dirty="0" smtClean="0"/>
              <a:t> </a:t>
            </a:r>
            <a:r>
              <a:rPr lang="en-US" sz="2200" b="1" dirty="0"/>
              <a:t>diseases </a:t>
            </a:r>
            <a:r>
              <a:rPr lang="en-US" sz="2200" dirty="0"/>
              <a:t>(cardiovascular </a:t>
            </a:r>
            <a:r>
              <a:rPr lang="en-US" sz="2200" dirty="0" smtClean="0"/>
              <a:t>and cerebrovascular </a:t>
            </a:r>
            <a:r>
              <a:rPr lang="en-US" sz="2200" dirty="0"/>
              <a:t>conditions), </a:t>
            </a:r>
            <a:endParaRPr lang="en-US" sz="2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 smtClean="0"/>
              <a:t>increased </a:t>
            </a:r>
            <a:r>
              <a:rPr lang="en-US" sz="2200" b="1" dirty="0"/>
              <a:t>susceptibility to infections</a:t>
            </a:r>
            <a:r>
              <a:rPr lang="en-US" sz="2200" dirty="0"/>
              <a:t>, </a:t>
            </a:r>
            <a:r>
              <a:rPr lang="en-US" sz="2200" dirty="0" smtClean="0"/>
              <a:t>and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b="1" dirty="0" smtClean="0"/>
              <a:t>poor </a:t>
            </a:r>
            <a:r>
              <a:rPr lang="en-IN" sz="2200" b="1" dirty="0"/>
              <a:t>wound healing</a:t>
            </a:r>
            <a:r>
              <a:rPr lang="en-IN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6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68" y="81101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Other chemicals</a:t>
            </a:r>
          </a:p>
          <a:p>
            <a:r>
              <a:rPr lang="en-US" sz="2400" dirty="0"/>
              <a:t>Other chemicals (e.g., phosphorus, arsenic, chromium) may </a:t>
            </a:r>
            <a:r>
              <a:rPr lang="en-US" sz="2400" dirty="0" smtClean="0"/>
              <a:t>cause </a:t>
            </a:r>
            <a:r>
              <a:rPr lang="en-US" sz="2400" b="1" dirty="0" smtClean="0"/>
              <a:t>necrosis </a:t>
            </a:r>
            <a:r>
              <a:rPr lang="en-US" sz="2400" b="1" dirty="0"/>
              <a:t>of the alveolar bone, with loosening and exfoliation of </a:t>
            </a:r>
            <a:r>
              <a:rPr lang="en-US" sz="2400" b="1" dirty="0" smtClean="0"/>
              <a:t>the teeth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Inflammation </a:t>
            </a:r>
            <a:r>
              <a:rPr lang="en-US" sz="2400" dirty="0"/>
              <a:t>and ulceration of the gingiva are </a:t>
            </a:r>
            <a:r>
              <a:rPr lang="en-US" sz="2400" dirty="0" smtClean="0"/>
              <a:t>usually associated </a:t>
            </a:r>
            <a:r>
              <a:rPr lang="en-US" sz="2400" dirty="0"/>
              <a:t>with the destruction of the underlying tissues. </a:t>
            </a:r>
            <a:endParaRPr lang="en-US" sz="2400" dirty="0" smtClean="0"/>
          </a:p>
          <a:p>
            <a:r>
              <a:rPr lang="en-US" sz="2400" b="1" dirty="0" smtClean="0"/>
              <a:t>Benzene intoxication </a:t>
            </a:r>
            <a:r>
              <a:rPr lang="en-US" sz="2400" dirty="0"/>
              <a:t>is accompanied by </a:t>
            </a:r>
            <a:r>
              <a:rPr lang="en-US" sz="2400" b="1" dirty="0"/>
              <a:t>gingival bleeding and ulceration </a:t>
            </a:r>
            <a:r>
              <a:rPr lang="en-US" sz="2400" b="1" dirty="0" smtClean="0"/>
              <a:t>with the </a:t>
            </a:r>
            <a:r>
              <a:rPr lang="en-US" sz="2400" b="1" dirty="0"/>
              <a:t>destruction </a:t>
            </a:r>
            <a:r>
              <a:rPr lang="en-US" sz="2400" dirty="0"/>
              <a:t>of the underlying bone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888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75" y="1012455"/>
            <a:ext cx="5589739" cy="38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57" y="252738"/>
            <a:ext cx="6122878" cy="3154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57" y="2338374"/>
            <a:ext cx="4050132" cy="3909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657" y="3785960"/>
            <a:ext cx="42713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PERIODONTITIS IS THE </a:t>
            </a:r>
            <a:r>
              <a:rPr lang="en-US" sz="2400" b="1" dirty="0" err="1" smtClean="0"/>
              <a:t>6</a:t>
            </a:r>
            <a:r>
              <a:rPr lang="en-US" sz="2400" b="1" baseline="30000" dirty="0" err="1" smtClean="0"/>
              <a:t>TH</a:t>
            </a:r>
            <a:r>
              <a:rPr lang="en-US" sz="2400" b="1" dirty="0" smtClean="0"/>
              <a:t> COMPLICATION OF DIABETES.</a:t>
            </a:r>
          </a:p>
          <a:p>
            <a:r>
              <a:rPr lang="en-IN" sz="2000" dirty="0" smtClean="0"/>
              <a:t>Severe gingival inflammation, deep </a:t>
            </a:r>
            <a:r>
              <a:rPr lang="en-US" sz="2000" dirty="0" smtClean="0"/>
              <a:t>periodontal pockets, rapid bone loss, and frequent periodontal abscesses</a:t>
            </a:r>
          </a:p>
          <a:p>
            <a:r>
              <a:rPr lang="en-US" sz="2000" b="1" dirty="0" smtClean="0"/>
              <a:t>Children: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molars,incisors</a:t>
            </a:r>
          </a:p>
          <a:p>
            <a:r>
              <a:rPr lang="en-US" sz="2000" b="1" dirty="0" smtClean="0"/>
              <a:t>Adults: generalized </a:t>
            </a:r>
          </a:p>
          <a:p>
            <a:r>
              <a:rPr lang="en-US" sz="2000" b="1" dirty="0" smtClean="0"/>
              <a:t>Rate of destruction increases with age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9694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06" y="1"/>
            <a:ext cx="8705588" cy="964504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HOW DIABETES </a:t>
            </a:r>
            <a:r>
              <a:rPr lang="en-IN" sz="3600" b="1" dirty="0" smtClean="0">
                <a:solidFill>
                  <a:srgbClr val="FF0000"/>
                </a:solidFill>
              </a:rPr>
              <a:t>INFLUENCES PERIODONTIUM?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55" y="964505"/>
            <a:ext cx="842766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It </a:t>
            </a:r>
            <a:r>
              <a:rPr lang="en-US" sz="2200" b="1" dirty="0" smtClean="0"/>
              <a:t>does </a:t>
            </a:r>
            <a:r>
              <a:rPr lang="en-US" sz="2200" b="1" dirty="0"/>
              <a:t>not cause </a:t>
            </a:r>
            <a:r>
              <a:rPr lang="en-US" sz="2200" dirty="0"/>
              <a:t>gingivitis </a:t>
            </a:r>
            <a:r>
              <a:rPr lang="en-US" sz="2200" dirty="0" smtClean="0"/>
              <a:t>or periodontitis</a:t>
            </a:r>
            <a:r>
              <a:rPr lang="en-US" sz="2200" dirty="0"/>
              <a:t>, but </a:t>
            </a:r>
            <a:r>
              <a:rPr lang="en-US" sz="2200" b="1" dirty="0" smtClean="0"/>
              <a:t>alters </a:t>
            </a:r>
            <a:r>
              <a:rPr lang="en-US" sz="2200" b="1" dirty="0"/>
              <a:t>the response of </a:t>
            </a:r>
            <a:r>
              <a:rPr lang="en-US" sz="2200" b="1" dirty="0" smtClean="0"/>
              <a:t>the periodontal </a:t>
            </a:r>
            <a:r>
              <a:rPr lang="en-US" sz="2200" b="1" dirty="0"/>
              <a:t>tissues to local factors</a:t>
            </a:r>
            <a:r>
              <a:rPr lang="en-US" sz="2200" dirty="0"/>
              <a:t>, thereby </a:t>
            </a:r>
            <a:r>
              <a:rPr lang="en-US" sz="2200" b="1" dirty="0"/>
              <a:t>hastening bone loss </a:t>
            </a:r>
            <a:r>
              <a:rPr lang="en-US" sz="2200" b="1" dirty="0" smtClean="0"/>
              <a:t>and </a:t>
            </a:r>
            <a:r>
              <a:rPr lang="en-IN" sz="2200" b="1" dirty="0" smtClean="0"/>
              <a:t>delaying </a:t>
            </a:r>
            <a:r>
              <a:rPr lang="en-IN" sz="2200" b="1" dirty="0"/>
              <a:t>postsurgical </a:t>
            </a:r>
            <a:r>
              <a:rPr lang="en-IN" sz="2200" b="1" dirty="0" smtClean="0"/>
              <a:t>healing.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Mainly by 3 mechanisms: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</a:rPr>
              <a:t>Bacterial pathogens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>
                <a:solidFill>
                  <a:schemeClr val="accent5">
                    <a:lumMod val="75000"/>
                  </a:schemeClr>
                </a:solidFill>
              </a:rPr>
              <a:t>PMN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 function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Altered collagen metabolism</a:t>
            </a:r>
            <a:endParaRPr lang="en-IN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4659</Words>
  <Application>Microsoft Office PowerPoint</Application>
  <PresentationFormat>On-screen Show (4:3)</PresentationFormat>
  <Paragraphs>382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Arial-BoldMT</vt:lpstr>
      <vt:lpstr>Calibri</vt:lpstr>
      <vt:lpstr>Calibri Light</vt:lpstr>
      <vt:lpstr>Times New Roman</vt:lpstr>
      <vt:lpstr>Wingdings</vt:lpstr>
      <vt:lpstr>Office Theme</vt:lpstr>
      <vt:lpstr>INFLUENCE OF SYSTEMIC CONDITIONS ON THE PERIODONTIUM</vt:lpstr>
      <vt:lpstr>Pathogenesis of  Periodontitis</vt:lpstr>
      <vt:lpstr>PowerPoint Presentation</vt:lpstr>
      <vt:lpstr>PowerPoint Presentation</vt:lpstr>
      <vt:lpstr>Endocrine Disorders and Hormonal Changes</vt:lpstr>
      <vt:lpstr>Diabetes mellitus</vt:lpstr>
      <vt:lpstr>PowerPoint Presentation</vt:lpstr>
      <vt:lpstr>PowerPoint Presentation</vt:lpstr>
      <vt:lpstr>HOW DIABETES INFLUENCES PERIODONTIUM?</vt:lpstr>
      <vt:lpstr>Bacterial pathogens: </vt:lpstr>
      <vt:lpstr>Polymorphonuclear leukocyte function: </vt:lpstr>
      <vt:lpstr>Altered collagen metabolism: </vt:lpstr>
      <vt:lpstr>Metabolic syndrome</vt:lpstr>
      <vt:lpstr>Female sex hormones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Hyperparathyroidism</vt:lpstr>
      <vt:lpstr>PowerPoint Presentation</vt:lpstr>
      <vt:lpstr>HEMATOLOGIC DISORDERS AND IMMUNE DEFICIENCIES</vt:lpstr>
      <vt:lpstr>Leukocyte (neutrophil) disorders</vt:lpstr>
      <vt:lpstr>PowerPoint Presentation</vt:lpstr>
      <vt:lpstr>PowerPoint Presentation</vt:lpstr>
      <vt:lpstr>PowerPoint Presentation</vt:lpstr>
      <vt:lpstr>The periodontium in leukemic patients</vt:lpstr>
      <vt:lpstr>Anemia </vt:lpstr>
      <vt:lpstr>PowerPoint Presentation</vt:lpstr>
      <vt:lpstr>Thrombocytopenia </vt:lpstr>
      <vt:lpstr>GENETIC DISORDERS</vt:lpstr>
      <vt:lpstr>PowerPoint Presentation</vt:lpstr>
      <vt:lpstr>PowerPoint Presentation</vt:lpstr>
      <vt:lpstr>PowerPoint Presentation</vt:lpstr>
      <vt:lpstr>Papillon–lefèvre syndrome</vt:lpstr>
      <vt:lpstr>Down syndrome</vt:lpstr>
      <vt:lpstr>PowerPoint Presentation</vt:lpstr>
      <vt:lpstr>NUTRITIONAL INFLUENCES</vt:lpstr>
      <vt:lpstr>Fat-soluble vitamin deficiency</vt:lpstr>
      <vt:lpstr>PowerPoint Presentation</vt:lpstr>
      <vt:lpstr>Water-soluble vitamin deficiency</vt:lpstr>
      <vt:lpstr>Vitamin C Deficiency-Scurvy</vt:lpstr>
      <vt:lpstr>Ascorbic acid may play a role in periodontal disease through one or more of the following suggested mechanisms:</vt:lpstr>
      <vt:lpstr>Scorbutic ginigivitis:</vt:lpstr>
      <vt:lpstr>Periodontitis:</vt:lpstr>
      <vt:lpstr>Protein deficiency</vt:lpstr>
      <vt:lpstr>STRESS AND PSYCHOSOMATIC DISORDERS</vt:lpstr>
      <vt:lpstr>PowerPoint Presentation</vt:lpstr>
      <vt:lpstr>PowerPoint Presentation</vt:lpstr>
      <vt:lpstr>MEDICATIONS</vt:lpstr>
      <vt:lpstr>OTHER SYSTEMIC CONDITIONS</vt:lpstr>
      <vt:lpstr>Congenital heart disease:</vt:lpstr>
      <vt:lpstr>Hypophosphatasia:</vt:lpstr>
      <vt:lpstr>Metal intoxication: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OF SYSTEMIC CONDITIONS ON THE PERIODONTIUM</dc:title>
  <dc:creator>Microsoft account</dc:creator>
  <cp:lastModifiedBy>Microsoft account</cp:lastModifiedBy>
  <cp:revision>120</cp:revision>
  <dcterms:created xsi:type="dcterms:W3CDTF">2022-02-23T08:45:02Z</dcterms:created>
  <dcterms:modified xsi:type="dcterms:W3CDTF">2022-03-02T13:35:41Z</dcterms:modified>
</cp:coreProperties>
</file>